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25"/>
  </p:notesMasterIdLst>
  <p:sldIdLst>
    <p:sldId id="263" r:id="rId3"/>
    <p:sldId id="258" r:id="rId4"/>
    <p:sldId id="259" r:id="rId5"/>
    <p:sldId id="923" r:id="rId6"/>
    <p:sldId id="912" r:id="rId7"/>
    <p:sldId id="904" r:id="rId8"/>
    <p:sldId id="922" r:id="rId9"/>
    <p:sldId id="920" r:id="rId10"/>
    <p:sldId id="921" r:id="rId11"/>
    <p:sldId id="260" r:id="rId12"/>
    <p:sldId id="924" r:id="rId13"/>
    <p:sldId id="925" r:id="rId14"/>
    <p:sldId id="676" r:id="rId15"/>
    <p:sldId id="261" r:id="rId16"/>
    <p:sldId id="926" r:id="rId17"/>
    <p:sldId id="927" r:id="rId18"/>
    <p:sldId id="928" r:id="rId19"/>
    <p:sldId id="931" r:id="rId20"/>
    <p:sldId id="929" r:id="rId21"/>
    <p:sldId id="930" r:id="rId22"/>
    <p:sldId id="932" r:id="rId23"/>
    <p:sldId id="25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AFA"/>
    <a:srgbClr val="F4E2D4"/>
    <a:srgbClr val="EDCAAD"/>
    <a:srgbClr val="DDC5B0"/>
    <a:srgbClr val="EFC8A7"/>
    <a:srgbClr val="8AA4B6"/>
    <a:srgbClr val="786449"/>
    <a:srgbClr val="93836D"/>
    <a:srgbClr val="8B7A63"/>
    <a:srgbClr val="EBB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96314" autoAdjust="0"/>
  </p:normalViewPr>
  <p:slideViewPr>
    <p:cSldViewPr snapToGrid="0">
      <p:cViewPr varScale="1">
        <p:scale>
          <a:sx n="60" d="100"/>
          <a:sy n="60" d="100"/>
        </p:scale>
        <p:origin x="414" y="66"/>
      </p:cViewPr>
      <p:guideLst>
        <p:guide orient="horz" pos="2175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8CF96-EC30-4FFC-8224-2A4572F6B50E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EECA2-04B3-4D87-8746-324DA9A9C3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80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88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8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2022/12/15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2022/12/15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370677" y="660286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6D535A2-E711-4827-9724-2CEEE7FEB029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861DE90-1A64-4664-846A-3B2866C507B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2913322" y="1439377"/>
            <a:ext cx="5256567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0" dirty="0">
                <a:solidFill>
                  <a:srgbClr val="EEEAE7">
                    <a:alpha val="80000"/>
                  </a:srgbClr>
                </a:solidFill>
                <a:cs typeface="+mn-ea"/>
                <a:sym typeface="+mn-lt"/>
              </a:rPr>
              <a:t>Q</a:t>
            </a:r>
            <a:r>
              <a:rPr lang="zh-CN" altLang="en-US" sz="15000" dirty="0">
                <a:solidFill>
                  <a:srgbClr val="EEEAE7">
                    <a:alpha val="80000"/>
                  </a:srgbClr>
                </a:solidFill>
                <a:cs typeface="+mn-ea"/>
                <a:sym typeface="+mn-lt"/>
              </a:rPr>
              <a:t>uiet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67850" y="2164714"/>
            <a:ext cx="6647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spc="300" dirty="0">
                <a:solidFill>
                  <a:srgbClr val="7B664B"/>
                </a:solidFill>
                <a:cs typeface="+mn-ea"/>
                <a:sym typeface="+mn-lt"/>
              </a:rPr>
              <a:t>第三阶段工作汇报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559190" y="5709883"/>
            <a:ext cx="3073616" cy="566861"/>
            <a:chOff x="4559188" y="5709883"/>
            <a:chExt cx="3073616" cy="566861"/>
          </a:xfrm>
        </p:grpSpPr>
        <p:sp>
          <p:nvSpPr>
            <p:cNvPr id="16" name="矩形 15"/>
            <p:cNvSpPr/>
            <p:nvPr/>
          </p:nvSpPr>
          <p:spPr>
            <a:xfrm>
              <a:off x="4559188" y="5968967"/>
              <a:ext cx="30736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SUMMARIES &amp; PLANNINGS</a:t>
              </a:r>
              <a:endParaRPr lang="zh-CN" altLang="en-US" sz="1400" dirty="0">
                <a:solidFill>
                  <a:srgbClr val="786449">
                    <a:alpha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867003" y="5709883"/>
              <a:ext cx="24579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MORANDI ELEGANT</a:t>
              </a:r>
              <a:r>
                <a:rPr lang="en-US" altLang="zh-CN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LY</a:t>
              </a:r>
              <a:endParaRPr lang="zh-CN" altLang="en-US" sz="1400" dirty="0">
                <a:solidFill>
                  <a:srgbClr val="786449">
                    <a:alpha val="50000"/>
                  </a:srgb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矩形: 圆角 12"/>
          <p:cNvSpPr/>
          <p:nvPr/>
        </p:nvSpPr>
        <p:spPr>
          <a:xfrm>
            <a:off x="4034386" y="4194047"/>
            <a:ext cx="4451245" cy="868969"/>
          </a:xfrm>
          <a:prstGeom prst="trapezoid">
            <a:avLst/>
          </a:prstGeom>
          <a:solidFill>
            <a:srgbClr val="EF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周润星 梁臻岸</a:t>
            </a:r>
            <a:r>
              <a:rPr lang="en-US" altLang="zh-CN" sz="2400" dirty="0">
                <a:cs typeface="+mn-ea"/>
                <a:sym typeface="+mn-lt"/>
              </a:rPr>
              <a:t> </a:t>
            </a:r>
            <a:r>
              <a:rPr lang="zh-CN" altLang="en-US" sz="2400" dirty="0">
                <a:cs typeface="+mn-ea"/>
                <a:sym typeface="+mn-lt"/>
              </a:rPr>
              <a:t>戴森洋</a:t>
            </a:r>
            <a:r>
              <a:rPr lang="en-US" altLang="zh-CN" sz="2400" dirty="0">
                <a:cs typeface="+mn-ea"/>
                <a:sym typeface="+mn-lt"/>
              </a:rPr>
              <a:t> </a:t>
            </a:r>
            <a:r>
              <a:rPr lang="zh-CN" altLang="en-US" sz="2400" dirty="0">
                <a:cs typeface="+mn-ea"/>
                <a:sym typeface="+mn-lt"/>
              </a:rPr>
              <a:t>谭涛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70408"/>
            <a:ext cx="48520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25753"/>
            <a:ext cx="1409880" cy="1409880"/>
            <a:chOff x="5527949" y="1826778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EFC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710435" y="2140989"/>
              <a:ext cx="740271" cy="685988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028767" y="3826914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786449"/>
                </a:solidFill>
                <a:cs typeface="+mn-ea"/>
                <a:sym typeface="+mn-lt"/>
              </a:rPr>
              <a:t>关键技术和难点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905" y="6486755"/>
            <a:ext cx="180020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598B7B-E074-4494-BE57-C46E9619239E}"/>
              </a:ext>
            </a:extLst>
          </p:cNvPr>
          <p:cNvSpPr txBox="1"/>
          <p:nvPr/>
        </p:nvSpPr>
        <p:spPr>
          <a:xfrm>
            <a:off x="728007" y="223837"/>
            <a:ext cx="296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85735B"/>
                </a:solidFill>
                <a:cs typeface="+mn-ea"/>
                <a:sym typeface="+mn-lt"/>
              </a:rPr>
              <a:t>APP</a:t>
            </a:r>
            <a:r>
              <a:rPr lang="zh-CN" altLang="en-US" sz="3600" dirty="0">
                <a:solidFill>
                  <a:srgbClr val="85735B"/>
                </a:solidFill>
                <a:cs typeface="+mn-ea"/>
                <a:sym typeface="+mn-lt"/>
              </a:rPr>
              <a:t>启动动画</a:t>
            </a:r>
          </a:p>
        </p:txBody>
      </p:sp>
      <p:pic>
        <p:nvPicPr>
          <p:cNvPr id="6" name="welcom(2)">
            <a:hlinkClick r:id="" action="ppaction://media"/>
            <a:extLst>
              <a:ext uri="{FF2B5EF4-FFF2-40B4-BE49-F238E27FC236}">
                <a16:creationId xmlns:a16="http://schemas.microsoft.com/office/drawing/2014/main" id="{E1EC7947-D52C-4A63-803F-05F81BF0A1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007" y="1015999"/>
            <a:ext cx="3154740" cy="5629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03136A-22E1-4EC7-9BD7-086B8A9E1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5350" y="223837"/>
            <a:ext cx="6591300" cy="46577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323FC1-35C8-41F9-B249-0F8992C1754E}"/>
              </a:ext>
            </a:extLst>
          </p:cNvPr>
          <p:cNvSpPr txBox="1"/>
          <p:nvPr/>
        </p:nvSpPr>
        <p:spPr>
          <a:xfrm>
            <a:off x="4705350" y="5160414"/>
            <a:ext cx="6489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进入首页之前，先嵌入一段新的</a:t>
            </a:r>
            <a:r>
              <a:rPr lang="en-US" altLang="zh-CN" sz="2800" dirty="0">
                <a:solidFill>
                  <a:srgbClr val="786449"/>
                </a:solidFill>
                <a:cs typeface="+mn-ea"/>
                <a:sym typeface="+mn-lt"/>
              </a:rPr>
              <a:t>activity</a:t>
            </a:r>
          </a:p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利用</a:t>
            </a:r>
            <a:r>
              <a:rPr lang="en-US" altLang="zh-CN" sz="2800" dirty="0" err="1">
                <a:solidFill>
                  <a:srgbClr val="786449"/>
                </a:solidFill>
                <a:cs typeface="+mn-ea"/>
                <a:sym typeface="+mn-lt"/>
              </a:rPr>
              <a:t>ScaleAnimation</a:t>
            </a:r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动画类制作开屏动画视频，视频结束自动跳跃到首页</a:t>
            </a:r>
          </a:p>
        </p:txBody>
      </p:sp>
    </p:spTree>
    <p:extLst>
      <p:ext uri="{BB962C8B-B14F-4D97-AF65-F5344CB8AC3E}">
        <p14:creationId xmlns:p14="http://schemas.microsoft.com/office/powerpoint/2010/main" val="12834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084CA02-292F-465A-9681-763FB4343221}"/>
              </a:ext>
            </a:extLst>
          </p:cNvPr>
          <p:cNvSpPr txBox="1"/>
          <p:nvPr/>
        </p:nvSpPr>
        <p:spPr>
          <a:xfrm>
            <a:off x="728007" y="223837"/>
            <a:ext cx="296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85735B"/>
                </a:solidFill>
                <a:cs typeface="+mn-ea"/>
                <a:sym typeface="+mn-lt"/>
              </a:rPr>
              <a:t>底部导航切换</a:t>
            </a:r>
          </a:p>
        </p:txBody>
      </p:sp>
      <p:pic>
        <p:nvPicPr>
          <p:cNvPr id="3" name="qieping">
            <a:hlinkClick r:id="" action="ppaction://media"/>
            <a:extLst>
              <a:ext uri="{FF2B5EF4-FFF2-40B4-BE49-F238E27FC236}">
                <a16:creationId xmlns:a16="http://schemas.microsoft.com/office/drawing/2014/main" id="{C1F0D125-B7F4-46D3-87B6-5144ED2201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4754" y="1068298"/>
            <a:ext cx="3119203" cy="5565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814753-CBED-4A44-8D1D-D4FDFDFE1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188" y="692562"/>
            <a:ext cx="6496050" cy="30289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24D46D3-D8F4-4F5A-BC2D-4636FEF4D0BC}"/>
              </a:ext>
            </a:extLst>
          </p:cNvPr>
          <p:cNvSpPr txBox="1"/>
          <p:nvPr/>
        </p:nvSpPr>
        <p:spPr>
          <a:xfrm>
            <a:off x="5044984" y="4650963"/>
            <a:ext cx="6489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利用</a:t>
            </a:r>
            <a:r>
              <a:rPr lang="en-US" altLang="zh-CN" sz="2800" dirty="0" err="1">
                <a:solidFill>
                  <a:srgbClr val="786449"/>
                </a:solidFill>
                <a:cs typeface="+mn-ea"/>
                <a:sym typeface="+mn-lt"/>
              </a:rPr>
              <a:t>BottomNavigationView</a:t>
            </a:r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控件作为</a:t>
            </a:r>
            <a:r>
              <a:rPr lang="en-US" altLang="zh-CN" sz="2800" dirty="0">
                <a:solidFill>
                  <a:srgbClr val="786449"/>
                </a:solidFill>
                <a:cs typeface="+mn-ea"/>
                <a:sym typeface="+mn-lt"/>
              </a:rPr>
              <a:t>APP</a:t>
            </a:r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的底部导航，实现四个不同的</a:t>
            </a:r>
            <a:r>
              <a:rPr lang="en-US" altLang="zh-CN" sz="2800" dirty="0">
                <a:solidFill>
                  <a:srgbClr val="786449"/>
                </a:solidFill>
                <a:cs typeface="+mn-ea"/>
                <a:sym typeface="+mn-lt"/>
              </a:rPr>
              <a:t>Fragment</a:t>
            </a:r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之间的切换。</a:t>
            </a:r>
          </a:p>
        </p:txBody>
      </p:sp>
    </p:spTree>
    <p:extLst>
      <p:ext uri="{BB962C8B-B14F-4D97-AF65-F5344CB8AC3E}">
        <p14:creationId xmlns:p14="http://schemas.microsoft.com/office/powerpoint/2010/main" val="25704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心形 2"/>
          <p:cNvSpPr/>
          <p:nvPr/>
        </p:nvSpPr>
        <p:spPr>
          <a:xfrm>
            <a:off x="4584700" y="1912257"/>
            <a:ext cx="1509485" cy="1509485"/>
          </a:xfrm>
          <a:prstGeom prst="heart">
            <a:avLst/>
          </a:prstGeom>
          <a:solidFill>
            <a:srgbClr val="8AA4B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01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4" name="心形 3"/>
          <p:cNvSpPr/>
          <p:nvPr/>
        </p:nvSpPr>
        <p:spPr>
          <a:xfrm>
            <a:off x="5854699" y="1912257"/>
            <a:ext cx="1509485" cy="1509485"/>
          </a:xfrm>
          <a:prstGeom prst="heart">
            <a:avLst/>
          </a:prstGeom>
          <a:solidFill>
            <a:srgbClr val="EDCAAD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03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5" name="心形 4"/>
          <p:cNvSpPr/>
          <p:nvPr/>
        </p:nvSpPr>
        <p:spPr>
          <a:xfrm>
            <a:off x="5099956" y="3094990"/>
            <a:ext cx="1509485" cy="1509485"/>
          </a:xfrm>
          <a:prstGeom prst="heart">
            <a:avLst/>
          </a:prstGeom>
          <a:solidFill>
            <a:srgbClr val="EFC8A7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cs typeface="+mn-ea"/>
                <a:sym typeface="+mn-lt"/>
              </a:rPr>
              <a:t>02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90007" y="2140883"/>
            <a:ext cx="3094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85735B"/>
                </a:solidFill>
                <a:cs typeface="+mn-ea"/>
                <a:sym typeface="+mn-lt"/>
              </a:rPr>
              <a:t>RecycleView</a:t>
            </a:r>
            <a:r>
              <a:rPr lang="zh-CN" altLang="en-US" sz="2800" dirty="0">
                <a:solidFill>
                  <a:srgbClr val="85735B"/>
                </a:solidFill>
                <a:cs typeface="+mn-ea"/>
                <a:sym typeface="+mn-lt"/>
              </a:rPr>
              <a:t>实现页面滑动列表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859781" y="1736724"/>
            <a:ext cx="22494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85735B"/>
                </a:solidFill>
                <a:cs typeface="+mn-ea"/>
                <a:sym typeface="+mn-lt"/>
              </a:rPr>
              <a:t>运用</a:t>
            </a:r>
            <a:r>
              <a:rPr lang="en-US" altLang="zh-CN" sz="2800" dirty="0">
                <a:solidFill>
                  <a:srgbClr val="85735B"/>
                </a:solidFill>
                <a:cs typeface="+mn-ea"/>
                <a:sym typeface="+mn-lt"/>
              </a:rPr>
              <a:t>SQLite</a:t>
            </a:r>
            <a:r>
              <a:rPr lang="zh-CN" altLang="en-US" sz="2800" dirty="0">
                <a:solidFill>
                  <a:srgbClr val="85735B"/>
                </a:solidFill>
                <a:cs typeface="+mn-ea"/>
                <a:sym typeface="+mn-lt"/>
              </a:rPr>
              <a:t>实现用户部分信息的存储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64590" y="4869950"/>
            <a:ext cx="6385809" cy="1834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 dirty="0" err="1">
                <a:solidFill>
                  <a:srgbClr val="85735B"/>
                </a:solidFill>
                <a:cs typeface="+mn-ea"/>
                <a:sym typeface="+mn-lt"/>
              </a:rPr>
              <a:t>SharedPreferences</a:t>
            </a:r>
            <a:r>
              <a:rPr lang="zh-CN" altLang="en-US" sz="2800" dirty="0">
                <a:solidFill>
                  <a:srgbClr val="85735B"/>
                </a:solidFill>
                <a:cs typeface="+mn-ea"/>
                <a:sym typeface="+mn-lt"/>
              </a:rPr>
              <a:t>文件存储功能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70408"/>
            <a:ext cx="48520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25753"/>
            <a:ext cx="1409880" cy="1409880"/>
            <a:chOff x="5527949" y="1826778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DDC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710435" y="2140989"/>
              <a:ext cx="740271" cy="685988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009619" y="3821705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786449"/>
                </a:solidFill>
                <a:cs typeface="+mn-ea"/>
                <a:sym typeface="+mn-lt"/>
              </a:rPr>
              <a:t>测试与用户体验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1D51E2-42F4-428F-B726-867BEF11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550" y="333342"/>
            <a:ext cx="1181100" cy="495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9D028B-9F40-4541-BD9C-CB1F980953D5}"/>
              </a:ext>
            </a:extLst>
          </p:cNvPr>
          <p:cNvSpPr txBox="1"/>
          <p:nvPr/>
        </p:nvSpPr>
        <p:spPr>
          <a:xfrm>
            <a:off x="728007" y="223837"/>
            <a:ext cx="296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85735B"/>
                </a:solidFill>
                <a:cs typeface="+mn-ea"/>
                <a:sym typeface="+mn-lt"/>
              </a:rPr>
              <a:t>网络测试平台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9E24AB0-B79B-4CE5-BB90-575618D7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55691"/>
            <a:ext cx="8724900" cy="18777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42C90F2-B8AD-4DD8-ADB4-89059297A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136100"/>
            <a:ext cx="11049000" cy="353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36B31F-495E-4A38-A1B8-7964108BCBE2}"/>
              </a:ext>
            </a:extLst>
          </p:cNvPr>
          <p:cNvSpPr txBox="1"/>
          <p:nvPr/>
        </p:nvSpPr>
        <p:spPr>
          <a:xfrm>
            <a:off x="728007" y="223837"/>
            <a:ext cx="296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85735B"/>
                </a:solidFill>
                <a:cs typeface="+mn-ea"/>
                <a:sym typeface="+mn-lt"/>
              </a:rPr>
              <a:t>用户问卷调研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DBCA6A90-13B5-4F33-AC7E-6C6D5E489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849363"/>
              </p:ext>
            </p:extLst>
          </p:nvPr>
        </p:nvGraphicFramePr>
        <p:xfrm>
          <a:off x="603250" y="1111468"/>
          <a:ext cx="10687050" cy="5445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76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使用体验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建议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58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区同学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创意很好，但是好像能浏览的东西不多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加多一些资料进去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20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黄同学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开场动画固然好看，但是看久了有点审美疲劳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可以添加一个跳过的按钮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154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袁同学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客服电话根本打不通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建议客服专业一点，接电话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08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王同学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挺好的跟美团差不多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最好再加个配送的功能，给我直接送到宿舍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71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陈同学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完成度不错，但是各个区域的设计好像有点小突兀，感觉有点割裂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主题设计更加统一一点会更好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41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54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F82536-B736-457D-AEEE-29A660B469C9}"/>
              </a:ext>
            </a:extLst>
          </p:cNvPr>
          <p:cNvSpPr txBox="1"/>
          <p:nvPr/>
        </p:nvSpPr>
        <p:spPr>
          <a:xfrm>
            <a:off x="728007" y="223837"/>
            <a:ext cx="296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85735B"/>
                </a:solidFill>
                <a:cs typeface="+mn-ea"/>
                <a:sym typeface="+mn-lt"/>
              </a:rPr>
              <a:t>用户问卷调研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B7F803AD-524C-4CBA-8DE2-7B924A76B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167119"/>
              </p:ext>
            </p:extLst>
          </p:nvPr>
        </p:nvGraphicFramePr>
        <p:xfrm>
          <a:off x="577851" y="1149568"/>
          <a:ext cx="10674348" cy="5008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8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8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576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使用体验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建议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197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许同学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东西很少，能看的东西不多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希望能多加点东西进去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6186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王同学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体验流畅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加多一点动效</a:t>
                      </a:r>
                      <a:endParaRPr lang="en-US" altLang="zh-CN" dirty="0"/>
                    </a:p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感觉点击反馈有点呆板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1545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吴同学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苹果用户表示下不了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908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/>
                        <a:t>My Soul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怎么感觉每个功能页面看上去都不一样的，有些做的好看，有些做的很业余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把页面再弄好看一点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71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en-US" altLang="zh-CN" dirty="0"/>
                        <a:t>·Y·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很多功能都是单机的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</a:pPr>
                      <a:r>
                        <a:rPr lang="zh-CN" altLang="en-US" dirty="0"/>
                        <a:t>希望能完善联网的功能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41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357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70408"/>
            <a:ext cx="48520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25753"/>
            <a:ext cx="1409880" cy="1409880"/>
            <a:chOff x="5527949" y="1826778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DDC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710435" y="2140989"/>
              <a:ext cx="740271" cy="685988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618125" y="3821705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786449"/>
                </a:solidFill>
                <a:cs typeface="+mn-ea"/>
                <a:sym typeface="+mn-lt"/>
              </a:rPr>
              <a:t>已完成的改进与后期的展望</a:t>
            </a:r>
          </a:p>
          <a:p>
            <a:endParaRPr lang="zh-CN" altLang="en-US" sz="4400" dirty="0">
              <a:solidFill>
                <a:srgbClr val="78644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884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E9BD50-7EAF-4DFD-BC48-E67456CAC7B6}"/>
              </a:ext>
            </a:extLst>
          </p:cNvPr>
          <p:cNvSpPr txBox="1"/>
          <p:nvPr/>
        </p:nvSpPr>
        <p:spPr>
          <a:xfrm>
            <a:off x="1450433" y="1039549"/>
            <a:ext cx="248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85735B"/>
                </a:solidFill>
                <a:cs typeface="+mn-ea"/>
                <a:sym typeface="+mn-lt"/>
              </a:rPr>
              <a:t>完成的改进</a:t>
            </a:r>
          </a:p>
        </p:txBody>
      </p:sp>
      <p:grpSp>
        <p:nvGrpSpPr>
          <p:cNvPr id="3" name="Group 38">
            <a:extLst>
              <a:ext uri="{FF2B5EF4-FFF2-40B4-BE49-F238E27FC236}">
                <a16:creationId xmlns:a16="http://schemas.microsoft.com/office/drawing/2014/main" id="{470B3E44-1AD6-4B7B-ADAC-D647C7907516}"/>
              </a:ext>
            </a:extLst>
          </p:cNvPr>
          <p:cNvGrpSpPr/>
          <p:nvPr/>
        </p:nvGrpSpPr>
        <p:grpSpPr>
          <a:xfrm>
            <a:off x="6908800" y="2670011"/>
            <a:ext cx="1004888" cy="300037"/>
            <a:chOff x="7244862" y="2564012"/>
            <a:chExt cx="1005315" cy="299674"/>
          </a:xfrm>
        </p:grpSpPr>
        <p:cxnSp>
          <p:nvCxnSpPr>
            <p:cNvPr id="4" name="Straight Connector 39">
              <a:extLst>
                <a:ext uri="{FF2B5EF4-FFF2-40B4-BE49-F238E27FC236}">
                  <a16:creationId xmlns:a16="http://schemas.microsoft.com/office/drawing/2014/main" id="{620BBA6C-440E-4EA1-A008-A5126CD64778}"/>
                </a:ext>
              </a:extLst>
            </p:cNvPr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0">
              <a:extLst>
                <a:ext uri="{FF2B5EF4-FFF2-40B4-BE49-F238E27FC236}">
                  <a16:creationId xmlns:a16="http://schemas.microsoft.com/office/drawing/2014/main" id="{A743A513-D559-4D5B-A789-1C6505BBD62D}"/>
                </a:ext>
              </a:extLst>
            </p:cNvPr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41">
            <a:extLst>
              <a:ext uri="{FF2B5EF4-FFF2-40B4-BE49-F238E27FC236}">
                <a16:creationId xmlns:a16="http://schemas.microsoft.com/office/drawing/2014/main" id="{7392C1ED-BE5F-49BF-BC31-6B4B421AD24C}"/>
              </a:ext>
            </a:extLst>
          </p:cNvPr>
          <p:cNvGrpSpPr/>
          <p:nvPr/>
        </p:nvGrpSpPr>
        <p:grpSpPr>
          <a:xfrm flipH="1">
            <a:off x="3597275" y="2670011"/>
            <a:ext cx="1004888" cy="300037"/>
            <a:chOff x="7244862" y="2564012"/>
            <a:chExt cx="1005315" cy="299674"/>
          </a:xfrm>
        </p:grpSpPr>
        <p:cxnSp>
          <p:nvCxnSpPr>
            <p:cNvPr id="7" name="Straight Connector 42">
              <a:extLst>
                <a:ext uri="{FF2B5EF4-FFF2-40B4-BE49-F238E27FC236}">
                  <a16:creationId xmlns:a16="http://schemas.microsoft.com/office/drawing/2014/main" id="{629EA7F3-D39D-4701-AE0D-EBDED740484E}"/>
                </a:ext>
              </a:extLst>
            </p:cNvPr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3">
              <a:extLst>
                <a:ext uri="{FF2B5EF4-FFF2-40B4-BE49-F238E27FC236}">
                  <a16:creationId xmlns:a16="http://schemas.microsoft.com/office/drawing/2014/main" id="{81775AE9-1371-4F31-82D6-979EB50CABE3}"/>
                </a:ext>
              </a:extLst>
            </p:cNvPr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">
            <a:extLst>
              <a:ext uri="{FF2B5EF4-FFF2-40B4-BE49-F238E27FC236}">
                <a16:creationId xmlns:a16="http://schemas.microsoft.com/office/drawing/2014/main" id="{34BD392A-6E90-45DF-A254-4E8F0546E236}"/>
              </a:ext>
            </a:extLst>
          </p:cNvPr>
          <p:cNvGrpSpPr/>
          <p:nvPr/>
        </p:nvGrpSpPr>
        <p:grpSpPr>
          <a:xfrm>
            <a:off x="3784600" y="2363623"/>
            <a:ext cx="3940175" cy="3838575"/>
            <a:chOff x="4121518" y="1915221"/>
            <a:chExt cx="3939219" cy="3837413"/>
          </a:xfrm>
        </p:grpSpPr>
        <p:grpSp>
          <p:nvGrpSpPr>
            <p:cNvPr id="16" name="Group 52">
              <a:extLst>
                <a:ext uri="{FF2B5EF4-FFF2-40B4-BE49-F238E27FC236}">
                  <a16:creationId xmlns:a16="http://schemas.microsoft.com/office/drawing/2014/main" id="{F997A49C-1F19-4EEB-A133-B3B74F7815CC}"/>
                </a:ext>
              </a:extLst>
            </p:cNvPr>
            <p:cNvGrpSpPr/>
            <p:nvPr/>
          </p:nvGrpSpPr>
          <p:grpSpPr>
            <a:xfrm>
              <a:off x="4121518" y="1915221"/>
              <a:ext cx="3939219" cy="3837413"/>
              <a:chOff x="3160707" y="1634350"/>
              <a:chExt cx="2825746" cy="2752719"/>
            </a:xfrm>
          </p:grpSpPr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6DB77128-AC9D-4F2E-A74C-F564111DD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60707" y="1912160"/>
                <a:ext cx="1181098" cy="1243010"/>
              </a:xfrm>
              <a:custGeom>
                <a:avLst/>
                <a:gdLst/>
                <a:ahLst/>
                <a:cxnLst>
                  <a:cxn ang="0">
                    <a:pos x="85" y="294"/>
                  </a:cxn>
                  <a:cxn ang="0">
                    <a:pos x="0" y="330"/>
                  </a:cxn>
                  <a:cxn ang="0">
                    <a:pos x="314" y="0"/>
                  </a:cxn>
                  <a:cxn ang="0">
                    <a:pos x="167" y="327"/>
                  </a:cxn>
                  <a:cxn ang="0">
                    <a:pos x="85" y="294"/>
                  </a:cxn>
                  <a:cxn ang="0">
                    <a:pos x="85" y="294"/>
                  </a:cxn>
                  <a:cxn ang="0">
                    <a:pos x="85" y="294"/>
                  </a:cxn>
                </a:cxnLst>
                <a:rect l="0" t="0" r="r" b="b"/>
                <a:pathLst>
                  <a:path w="314" h="330">
                    <a:moveTo>
                      <a:pt x="85" y="294"/>
                    </a:moveTo>
                    <a:cubicBezTo>
                      <a:pt x="52" y="294"/>
                      <a:pt x="21" y="307"/>
                      <a:pt x="0" y="330"/>
                    </a:cubicBezTo>
                    <a:cubicBezTo>
                      <a:pt x="19" y="162"/>
                      <a:pt x="149" y="27"/>
                      <a:pt x="314" y="0"/>
                    </a:cubicBezTo>
                    <a:cubicBezTo>
                      <a:pt x="176" y="99"/>
                      <a:pt x="167" y="274"/>
                      <a:pt x="167" y="327"/>
                    </a:cubicBezTo>
                    <a:cubicBezTo>
                      <a:pt x="146" y="306"/>
                      <a:pt x="116" y="294"/>
                      <a:pt x="85" y="294"/>
                    </a:cubicBezTo>
                    <a:close/>
                    <a:moveTo>
                      <a:pt x="85" y="294"/>
                    </a:moveTo>
                    <a:cubicBezTo>
                      <a:pt x="85" y="294"/>
                      <a:pt x="85" y="294"/>
                      <a:pt x="85" y="294"/>
                    </a:cubicBezTo>
                  </a:path>
                </a:pathLst>
              </a:custGeom>
              <a:solidFill>
                <a:srgbClr val="95C1C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D44FD694-B9AE-441E-B2B3-D7309BB485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6194" y="1916923"/>
                <a:ext cx="636587" cy="1238248"/>
              </a:xfrm>
              <a:custGeom>
                <a:avLst/>
                <a:gdLst/>
                <a:ahLst/>
                <a:cxnLst>
                  <a:cxn ang="0">
                    <a:pos x="84" y="293"/>
                  </a:cxn>
                  <a:cxn ang="0">
                    <a:pos x="1" y="327"/>
                  </a:cxn>
                  <a:cxn ang="0">
                    <a:pos x="169" y="0"/>
                  </a:cxn>
                  <a:cxn ang="0">
                    <a:pos x="169" y="329"/>
                  </a:cxn>
                  <a:cxn ang="0">
                    <a:pos x="84" y="293"/>
                  </a:cxn>
                  <a:cxn ang="0">
                    <a:pos x="84" y="293"/>
                  </a:cxn>
                  <a:cxn ang="0">
                    <a:pos x="84" y="293"/>
                  </a:cxn>
                </a:cxnLst>
                <a:rect l="0" t="0" r="r" b="b"/>
                <a:pathLst>
                  <a:path w="169" h="329">
                    <a:moveTo>
                      <a:pt x="84" y="293"/>
                    </a:moveTo>
                    <a:cubicBezTo>
                      <a:pt x="52" y="293"/>
                      <a:pt x="22" y="306"/>
                      <a:pt x="1" y="327"/>
                    </a:cubicBezTo>
                    <a:cubicBezTo>
                      <a:pt x="0" y="276"/>
                      <a:pt x="8" y="87"/>
                      <a:pt x="169" y="0"/>
                    </a:cubicBezTo>
                    <a:cubicBezTo>
                      <a:pt x="169" y="329"/>
                      <a:pt x="169" y="329"/>
                      <a:pt x="169" y="329"/>
                    </a:cubicBezTo>
                    <a:cubicBezTo>
                      <a:pt x="147" y="306"/>
                      <a:pt x="117" y="293"/>
                      <a:pt x="84" y="293"/>
                    </a:cubicBezTo>
                    <a:close/>
                    <a:moveTo>
                      <a:pt x="84" y="293"/>
                    </a:moveTo>
                    <a:cubicBezTo>
                      <a:pt x="84" y="293"/>
                      <a:pt x="84" y="293"/>
                      <a:pt x="84" y="293"/>
                    </a:cubicBezTo>
                  </a:path>
                </a:pathLst>
              </a:custGeom>
              <a:solidFill>
                <a:srgbClr val="A099CB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F508958B-5527-4A03-9105-231727B5AC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1205" y="1916923"/>
                <a:ext cx="634999" cy="1238248"/>
              </a:xfrm>
              <a:custGeom>
                <a:avLst/>
                <a:gdLst/>
                <a:ahLst/>
                <a:cxnLst>
                  <a:cxn ang="0">
                    <a:pos x="85" y="293"/>
                  </a:cxn>
                  <a:cxn ang="0">
                    <a:pos x="0" y="329"/>
                  </a:cxn>
                  <a:cxn ang="0">
                    <a:pos x="0" y="0"/>
                  </a:cxn>
                  <a:cxn ang="0">
                    <a:pos x="168" y="327"/>
                  </a:cxn>
                  <a:cxn ang="0">
                    <a:pos x="85" y="293"/>
                  </a:cxn>
                  <a:cxn ang="0">
                    <a:pos x="85" y="293"/>
                  </a:cxn>
                  <a:cxn ang="0">
                    <a:pos x="85" y="293"/>
                  </a:cxn>
                </a:cxnLst>
                <a:rect l="0" t="0" r="r" b="b"/>
                <a:pathLst>
                  <a:path w="169" h="329">
                    <a:moveTo>
                      <a:pt x="85" y="293"/>
                    </a:moveTo>
                    <a:cubicBezTo>
                      <a:pt x="52" y="293"/>
                      <a:pt x="22" y="306"/>
                      <a:pt x="0" y="3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1" y="87"/>
                      <a:pt x="169" y="276"/>
                      <a:pt x="168" y="327"/>
                    </a:cubicBezTo>
                    <a:cubicBezTo>
                      <a:pt x="146" y="306"/>
                      <a:pt x="116" y="293"/>
                      <a:pt x="85" y="293"/>
                    </a:cubicBezTo>
                    <a:close/>
                    <a:moveTo>
                      <a:pt x="85" y="293"/>
                    </a:moveTo>
                    <a:cubicBezTo>
                      <a:pt x="85" y="293"/>
                      <a:pt x="85" y="293"/>
                      <a:pt x="85" y="293"/>
                    </a:cubicBezTo>
                  </a:path>
                </a:pathLst>
              </a:custGeom>
              <a:solidFill>
                <a:srgbClr val="A099CB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26A09AED-9242-4776-96AD-95CC4A8FF0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97417" y="1912160"/>
                <a:ext cx="1189036" cy="1250949"/>
              </a:xfrm>
              <a:custGeom>
                <a:avLst/>
                <a:gdLst/>
                <a:ahLst/>
                <a:cxnLst>
                  <a:cxn ang="0">
                    <a:pos x="229" y="294"/>
                  </a:cxn>
                  <a:cxn ang="0">
                    <a:pos x="147" y="327"/>
                  </a:cxn>
                  <a:cxn ang="0">
                    <a:pos x="0" y="0"/>
                  </a:cxn>
                  <a:cxn ang="0">
                    <a:pos x="316" y="332"/>
                  </a:cxn>
                  <a:cxn ang="0">
                    <a:pos x="229" y="294"/>
                  </a:cxn>
                  <a:cxn ang="0">
                    <a:pos x="229" y="294"/>
                  </a:cxn>
                  <a:cxn ang="0">
                    <a:pos x="229" y="294"/>
                  </a:cxn>
                </a:cxnLst>
                <a:rect l="0" t="0" r="r" b="b"/>
                <a:pathLst>
                  <a:path w="316" h="332">
                    <a:moveTo>
                      <a:pt x="229" y="294"/>
                    </a:moveTo>
                    <a:cubicBezTo>
                      <a:pt x="198" y="294"/>
                      <a:pt x="169" y="306"/>
                      <a:pt x="147" y="327"/>
                    </a:cubicBezTo>
                    <a:cubicBezTo>
                      <a:pt x="148" y="274"/>
                      <a:pt x="138" y="99"/>
                      <a:pt x="0" y="0"/>
                    </a:cubicBezTo>
                    <a:cubicBezTo>
                      <a:pt x="167" y="26"/>
                      <a:pt x="298" y="162"/>
                      <a:pt x="316" y="332"/>
                    </a:cubicBezTo>
                    <a:cubicBezTo>
                      <a:pt x="295" y="308"/>
                      <a:pt x="263" y="294"/>
                      <a:pt x="229" y="294"/>
                    </a:cubicBezTo>
                    <a:close/>
                    <a:moveTo>
                      <a:pt x="229" y="294"/>
                    </a:moveTo>
                    <a:cubicBezTo>
                      <a:pt x="229" y="294"/>
                      <a:pt x="229" y="294"/>
                      <a:pt x="229" y="294"/>
                    </a:cubicBezTo>
                  </a:path>
                </a:pathLst>
              </a:custGeom>
              <a:solidFill>
                <a:srgbClr val="95C1C4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E786AD42-53BA-45F3-9541-517C06DFBF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2777" y="3336146"/>
                <a:ext cx="493712" cy="1050923"/>
              </a:xfrm>
              <a:custGeom>
                <a:avLst/>
                <a:gdLst/>
                <a:ahLst/>
                <a:cxnLst>
                  <a:cxn ang="0">
                    <a:pos x="13" y="7"/>
                  </a:cxn>
                  <a:cxn ang="0">
                    <a:pos x="0" y="0"/>
                  </a:cxn>
                  <a:cxn ang="0">
                    <a:pos x="0" y="214"/>
                  </a:cxn>
                  <a:cxn ang="0">
                    <a:pos x="2" y="219"/>
                  </a:cxn>
                  <a:cxn ang="0">
                    <a:pos x="66" y="279"/>
                  </a:cxn>
                  <a:cxn ang="0">
                    <a:pos x="131" y="214"/>
                  </a:cxn>
                  <a:cxn ang="0">
                    <a:pos x="118" y="201"/>
                  </a:cxn>
                  <a:cxn ang="0">
                    <a:pos x="105" y="214"/>
                  </a:cxn>
                  <a:cxn ang="0">
                    <a:pos x="66" y="253"/>
                  </a:cxn>
                  <a:cxn ang="0">
                    <a:pos x="27" y="214"/>
                  </a:cxn>
                  <a:cxn ang="0">
                    <a:pos x="26" y="211"/>
                  </a:cxn>
                  <a:cxn ang="0">
                    <a:pos x="26" y="0"/>
                  </a:cxn>
                  <a:cxn ang="0">
                    <a:pos x="13" y="7"/>
                  </a:cxn>
                  <a:cxn ang="0">
                    <a:pos x="13" y="7"/>
                  </a:cxn>
                  <a:cxn ang="0">
                    <a:pos x="13" y="7"/>
                  </a:cxn>
                </a:cxnLst>
                <a:rect l="0" t="0" r="r" b="b"/>
                <a:pathLst>
                  <a:path w="131" h="279">
                    <a:moveTo>
                      <a:pt x="13" y="7"/>
                    </a:moveTo>
                    <a:cubicBezTo>
                      <a:pt x="8" y="7"/>
                      <a:pt x="3" y="4"/>
                      <a:pt x="0" y="0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16"/>
                      <a:pt x="1" y="218"/>
                      <a:pt x="2" y="219"/>
                    </a:cubicBezTo>
                    <a:cubicBezTo>
                      <a:pt x="4" y="253"/>
                      <a:pt x="32" y="279"/>
                      <a:pt x="66" y="279"/>
                    </a:cubicBezTo>
                    <a:cubicBezTo>
                      <a:pt x="102" y="279"/>
                      <a:pt x="131" y="250"/>
                      <a:pt x="131" y="214"/>
                    </a:cubicBezTo>
                    <a:cubicBezTo>
                      <a:pt x="131" y="207"/>
                      <a:pt x="126" y="201"/>
                      <a:pt x="118" y="201"/>
                    </a:cubicBezTo>
                    <a:cubicBezTo>
                      <a:pt x="111" y="201"/>
                      <a:pt x="105" y="207"/>
                      <a:pt x="105" y="214"/>
                    </a:cubicBezTo>
                    <a:cubicBezTo>
                      <a:pt x="105" y="236"/>
                      <a:pt x="88" y="253"/>
                      <a:pt x="66" y="253"/>
                    </a:cubicBezTo>
                    <a:cubicBezTo>
                      <a:pt x="45" y="253"/>
                      <a:pt x="27" y="236"/>
                      <a:pt x="27" y="214"/>
                    </a:cubicBezTo>
                    <a:cubicBezTo>
                      <a:pt x="27" y="213"/>
                      <a:pt x="27" y="212"/>
                      <a:pt x="26" y="21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4" y="4"/>
                      <a:pt x="19" y="7"/>
                      <a:pt x="13" y="7"/>
                    </a:cubicBezTo>
                    <a:close/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0BF00AE9-B44C-46A7-B45C-EA09ACEFD1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2788" y="1634350"/>
                <a:ext cx="98425" cy="198437"/>
              </a:xfrm>
              <a:custGeom>
                <a:avLst/>
                <a:gdLst/>
                <a:ahLst/>
                <a:cxnLst>
                  <a:cxn ang="0">
                    <a:pos x="26" y="52"/>
                  </a:cxn>
                  <a:cxn ang="0">
                    <a:pos x="26" y="13"/>
                  </a:cxn>
                  <a:cxn ang="0">
                    <a:pos x="13" y="0"/>
                  </a:cxn>
                  <a:cxn ang="0">
                    <a:pos x="0" y="13"/>
                  </a:cxn>
                  <a:cxn ang="0">
                    <a:pos x="0" y="52"/>
                  </a:cxn>
                  <a:cxn ang="0">
                    <a:pos x="0" y="53"/>
                  </a:cxn>
                  <a:cxn ang="0">
                    <a:pos x="26" y="53"/>
                  </a:cxn>
                  <a:cxn ang="0">
                    <a:pos x="26" y="52"/>
                  </a:cxn>
                  <a:cxn ang="0">
                    <a:pos x="26" y="52"/>
                  </a:cxn>
                  <a:cxn ang="0">
                    <a:pos x="26" y="52"/>
                  </a:cxn>
                </a:cxnLst>
                <a:rect l="0" t="0" r="r" b="b"/>
                <a:pathLst>
                  <a:path w="26" h="53">
                    <a:moveTo>
                      <a:pt x="26" y="5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2"/>
                      <a:pt x="0" y="52"/>
                      <a:pt x="0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2"/>
                      <a:pt x="26" y="52"/>
                      <a:pt x="26" y="52"/>
                    </a:cubicBezTo>
                    <a:close/>
                    <a:moveTo>
                      <a:pt x="26" y="52"/>
                    </a:moveTo>
                    <a:cubicBezTo>
                      <a:pt x="26" y="52"/>
                      <a:pt x="26" y="52"/>
                      <a:pt x="26" y="52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7" name="Shape 1094">
              <a:extLst>
                <a:ext uri="{FF2B5EF4-FFF2-40B4-BE49-F238E27FC236}">
                  <a16:creationId xmlns:a16="http://schemas.microsoft.com/office/drawing/2014/main" id="{8EF4410E-84D5-4B99-9468-247C8F1F2C46}"/>
                </a:ext>
              </a:extLst>
            </p:cNvPr>
            <p:cNvSpPr/>
            <p:nvPr/>
          </p:nvSpPr>
          <p:spPr>
            <a:xfrm>
              <a:off x="4568684" y="3131690"/>
              <a:ext cx="376996" cy="269235"/>
            </a:xfrm>
            <a:custGeom>
              <a:avLst/>
              <a:gdLst/>
              <a:ahLst/>
              <a:cxnLst>
                <a:cxn ang="0">
                  <a:pos x="188498" y="134618"/>
                </a:cxn>
                <a:cxn ang="5898240">
                  <a:pos x="188498" y="134618"/>
                </a:cxn>
                <a:cxn ang="11796480">
                  <a:pos x="188498" y="134618"/>
                </a:cxn>
                <a:cxn ang="17694720">
                  <a:pos x="188498" y="134618"/>
                </a:cxn>
              </a:cxnLst>
              <a:rect l="0" t="0" r="0" b="0"/>
              <a:pathLst>
                <a:path w="21600" h="21600">
                  <a:moveTo>
                    <a:pt x="20056" y="17282"/>
                  </a:moveTo>
                  <a:lnTo>
                    <a:pt x="1544" y="17282"/>
                  </a:lnTo>
                  <a:cubicBezTo>
                    <a:pt x="691" y="17282"/>
                    <a:pt x="0" y="18250"/>
                    <a:pt x="0" y="19441"/>
                  </a:cubicBezTo>
                  <a:cubicBezTo>
                    <a:pt x="0" y="20638"/>
                    <a:pt x="691" y="21600"/>
                    <a:pt x="1544" y="21600"/>
                  </a:cubicBezTo>
                  <a:lnTo>
                    <a:pt x="20056" y="21600"/>
                  </a:lnTo>
                  <a:cubicBezTo>
                    <a:pt x="20909" y="21600"/>
                    <a:pt x="21600" y="20638"/>
                    <a:pt x="21600" y="19441"/>
                  </a:cubicBezTo>
                  <a:cubicBezTo>
                    <a:pt x="21600" y="18250"/>
                    <a:pt x="20909" y="17282"/>
                    <a:pt x="20056" y="17282"/>
                  </a:cubicBezTo>
                  <a:close/>
                  <a:moveTo>
                    <a:pt x="1544" y="4321"/>
                  </a:moveTo>
                  <a:lnTo>
                    <a:pt x="20056" y="4321"/>
                  </a:lnTo>
                  <a:cubicBezTo>
                    <a:pt x="20909" y="4321"/>
                    <a:pt x="21600" y="3353"/>
                    <a:pt x="21600" y="2159"/>
                  </a:cubicBezTo>
                  <a:cubicBezTo>
                    <a:pt x="21600" y="965"/>
                    <a:pt x="20909" y="0"/>
                    <a:pt x="20056" y="0"/>
                  </a:cubicBezTo>
                  <a:lnTo>
                    <a:pt x="1544" y="0"/>
                  </a:lnTo>
                  <a:cubicBezTo>
                    <a:pt x="691" y="0"/>
                    <a:pt x="0" y="965"/>
                    <a:pt x="0" y="2159"/>
                  </a:cubicBezTo>
                  <a:cubicBezTo>
                    <a:pt x="0" y="3353"/>
                    <a:pt x="691" y="4321"/>
                    <a:pt x="1544" y="4321"/>
                  </a:cubicBezTo>
                  <a:close/>
                  <a:moveTo>
                    <a:pt x="20056" y="8640"/>
                  </a:moveTo>
                  <a:lnTo>
                    <a:pt x="1544" y="8640"/>
                  </a:lnTo>
                  <a:cubicBezTo>
                    <a:pt x="691" y="8640"/>
                    <a:pt x="0" y="9608"/>
                    <a:pt x="0" y="10799"/>
                  </a:cubicBezTo>
                  <a:cubicBezTo>
                    <a:pt x="0" y="11996"/>
                    <a:pt x="691" y="12958"/>
                    <a:pt x="1544" y="12958"/>
                  </a:cubicBezTo>
                  <a:lnTo>
                    <a:pt x="20056" y="12958"/>
                  </a:lnTo>
                  <a:cubicBezTo>
                    <a:pt x="20909" y="12958"/>
                    <a:pt x="21600" y="11996"/>
                    <a:pt x="21600" y="10799"/>
                  </a:cubicBezTo>
                  <a:cubicBezTo>
                    <a:pt x="21600" y="9608"/>
                    <a:pt x="20909" y="8640"/>
                    <a:pt x="20056" y="864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CC2776F0-5165-44BC-BE10-7188099582F8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477986" y="3065772"/>
              <a:ext cx="320256" cy="360553"/>
            </a:xfrm>
            <a:custGeom>
              <a:avLst/>
              <a:gdLst/>
              <a:ahLst/>
              <a:cxnLst>
                <a:cxn ang="0">
                  <a:pos x="300240" y="0"/>
                </a:cxn>
                <a:cxn ang="0">
                  <a:pos x="256205" y="0"/>
                </a:cxn>
                <a:cxn ang="0">
                  <a:pos x="240192" y="20031"/>
                </a:cxn>
                <a:cxn ang="0">
                  <a:pos x="240192" y="360553"/>
                </a:cxn>
                <a:cxn ang="0">
                  <a:pos x="320256" y="360553"/>
                </a:cxn>
                <a:cxn ang="0">
                  <a:pos x="320256" y="20031"/>
                </a:cxn>
                <a:cxn ang="0">
                  <a:pos x="300240" y="0"/>
                </a:cxn>
                <a:cxn ang="0">
                  <a:pos x="180144" y="120184"/>
                </a:cxn>
                <a:cxn ang="0">
                  <a:pos x="136109" y="120184"/>
                </a:cxn>
                <a:cxn ang="0">
                  <a:pos x="120096" y="140215"/>
                </a:cxn>
                <a:cxn ang="0">
                  <a:pos x="120096" y="360553"/>
                </a:cxn>
                <a:cxn ang="0">
                  <a:pos x="200160" y="360553"/>
                </a:cxn>
                <a:cxn ang="0">
                  <a:pos x="200160" y="140215"/>
                </a:cxn>
                <a:cxn ang="0">
                  <a:pos x="180144" y="120184"/>
                </a:cxn>
                <a:cxn ang="0">
                  <a:pos x="60048" y="240369"/>
                </a:cxn>
                <a:cxn ang="0">
                  <a:pos x="16013" y="240369"/>
                </a:cxn>
                <a:cxn ang="0">
                  <a:pos x="0" y="260399"/>
                </a:cxn>
                <a:cxn ang="0">
                  <a:pos x="0" y="360553"/>
                </a:cxn>
                <a:cxn ang="0">
                  <a:pos x="80064" y="360553"/>
                </a:cxn>
                <a:cxn ang="0">
                  <a:pos x="80064" y="260399"/>
                </a:cxn>
                <a:cxn ang="0">
                  <a:pos x="60048" y="240369"/>
                </a:cxn>
              </a:cxnLst>
              <a:rect l="0" t="0" r="0" b="0"/>
              <a:pathLst>
                <a:path w="320" h="360">
                  <a:moveTo>
                    <a:pt x="300" y="0"/>
                  </a:moveTo>
                  <a:cubicBezTo>
                    <a:pt x="256" y="0"/>
                    <a:pt x="256" y="0"/>
                    <a:pt x="256" y="0"/>
                  </a:cubicBezTo>
                  <a:cubicBezTo>
                    <a:pt x="245" y="0"/>
                    <a:pt x="240" y="9"/>
                    <a:pt x="240" y="2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320" y="360"/>
                    <a:pt x="320" y="360"/>
                    <a:pt x="320" y="36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20" y="9"/>
                    <a:pt x="311" y="0"/>
                    <a:pt x="300" y="0"/>
                  </a:cubicBezTo>
                  <a:close/>
                  <a:moveTo>
                    <a:pt x="180" y="120"/>
                  </a:moveTo>
                  <a:cubicBezTo>
                    <a:pt x="136" y="120"/>
                    <a:pt x="136" y="120"/>
                    <a:pt x="136" y="120"/>
                  </a:cubicBezTo>
                  <a:cubicBezTo>
                    <a:pt x="125" y="120"/>
                    <a:pt x="120" y="129"/>
                    <a:pt x="120" y="140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200" y="360"/>
                    <a:pt x="200" y="360"/>
                    <a:pt x="200" y="360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29"/>
                    <a:pt x="191" y="120"/>
                    <a:pt x="180" y="120"/>
                  </a:cubicBezTo>
                  <a:close/>
                  <a:moveTo>
                    <a:pt x="60" y="240"/>
                  </a:moveTo>
                  <a:cubicBezTo>
                    <a:pt x="16" y="240"/>
                    <a:pt x="16" y="240"/>
                    <a:pt x="16" y="240"/>
                  </a:cubicBezTo>
                  <a:cubicBezTo>
                    <a:pt x="5" y="240"/>
                    <a:pt x="0" y="249"/>
                    <a:pt x="0" y="2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80" y="360"/>
                    <a:pt x="80" y="360"/>
                    <a:pt x="80" y="360"/>
                  </a:cubicBezTo>
                  <a:cubicBezTo>
                    <a:pt x="80" y="260"/>
                    <a:pt x="80" y="260"/>
                    <a:pt x="80" y="260"/>
                  </a:cubicBezTo>
                  <a:cubicBezTo>
                    <a:pt x="80" y="249"/>
                    <a:pt x="71" y="240"/>
                    <a:pt x="60" y="240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Shape 1090">
              <a:extLst>
                <a:ext uri="{FF2B5EF4-FFF2-40B4-BE49-F238E27FC236}">
                  <a16:creationId xmlns:a16="http://schemas.microsoft.com/office/drawing/2014/main" id="{E1522885-22CF-45BB-A294-25D2BE1BA85E}"/>
                </a:ext>
              </a:extLst>
            </p:cNvPr>
            <p:cNvSpPr/>
            <p:nvPr/>
          </p:nvSpPr>
          <p:spPr>
            <a:xfrm>
              <a:off x="6331218" y="3128517"/>
              <a:ext cx="396184" cy="336517"/>
            </a:xfrm>
            <a:custGeom>
              <a:avLst/>
              <a:gdLst/>
              <a:ahLst/>
              <a:cxnLst>
                <a:cxn ang="0">
                  <a:pos x="198092" y="168259"/>
                </a:cxn>
                <a:cxn ang="5898240">
                  <a:pos x="198092" y="168259"/>
                </a:cxn>
                <a:cxn ang="11796480">
                  <a:pos x="198092" y="168259"/>
                </a:cxn>
                <a:cxn ang="17694720">
                  <a:pos x="198092" y="168259"/>
                </a:cxn>
              </a:cxnLst>
              <a:rect l="0" t="0" r="0" b="0"/>
              <a:pathLst>
                <a:path w="21600" h="21600">
                  <a:moveTo>
                    <a:pt x="17064" y="14989"/>
                  </a:moveTo>
                  <a:lnTo>
                    <a:pt x="16300" y="14989"/>
                  </a:lnTo>
                  <a:cubicBezTo>
                    <a:pt x="14781" y="14989"/>
                    <a:pt x="13615" y="14098"/>
                    <a:pt x="12532" y="12778"/>
                  </a:cubicBezTo>
                  <a:cubicBezTo>
                    <a:pt x="12422" y="12943"/>
                    <a:pt x="12313" y="13112"/>
                    <a:pt x="12204" y="13283"/>
                  </a:cubicBezTo>
                  <a:cubicBezTo>
                    <a:pt x="11728" y="14021"/>
                    <a:pt x="11216" y="14811"/>
                    <a:pt x="10650" y="15592"/>
                  </a:cubicBezTo>
                  <a:cubicBezTo>
                    <a:pt x="12115" y="17276"/>
                    <a:pt x="13891" y="18547"/>
                    <a:pt x="16300" y="18547"/>
                  </a:cubicBezTo>
                  <a:lnTo>
                    <a:pt x="17064" y="18547"/>
                  </a:lnTo>
                  <a:lnTo>
                    <a:pt x="17064" y="21600"/>
                  </a:lnTo>
                  <a:lnTo>
                    <a:pt x="21600" y="17022"/>
                  </a:lnTo>
                  <a:lnTo>
                    <a:pt x="17064" y="12444"/>
                  </a:lnTo>
                  <a:cubicBezTo>
                    <a:pt x="17064" y="12444"/>
                    <a:pt x="17064" y="14989"/>
                    <a:pt x="17064" y="14989"/>
                  </a:cubicBezTo>
                  <a:close/>
                  <a:moveTo>
                    <a:pt x="5844" y="8840"/>
                  </a:moveTo>
                  <a:cubicBezTo>
                    <a:pt x="6014" y="8580"/>
                    <a:pt x="6185" y="8316"/>
                    <a:pt x="6358" y="8047"/>
                  </a:cubicBezTo>
                  <a:cubicBezTo>
                    <a:pt x="6781" y="7394"/>
                    <a:pt x="7227" y="6705"/>
                    <a:pt x="7709" y="6019"/>
                  </a:cubicBezTo>
                  <a:cubicBezTo>
                    <a:pt x="6284" y="4449"/>
                    <a:pt x="4562" y="3290"/>
                    <a:pt x="2260" y="3290"/>
                  </a:cubicBezTo>
                  <a:lnTo>
                    <a:pt x="0" y="3290"/>
                  </a:lnTo>
                  <a:lnTo>
                    <a:pt x="0" y="6850"/>
                  </a:lnTo>
                  <a:lnTo>
                    <a:pt x="2260" y="6850"/>
                  </a:lnTo>
                  <a:cubicBezTo>
                    <a:pt x="3693" y="6850"/>
                    <a:pt x="4812" y="7643"/>
                    <a:pt x="5844" y="8840"/>
                  </a:cubicBezTo>
                  <a:close/>
                  <a:moveTo>
                    <a:pt x="16300" y="6596"/>
                  </a:moveTo>
                  <a:lnTo>
                    <a:pt x="17064" y="6596"/>
                  </a:lnTo>
                  <a:lnTo>
                    <a:pt x="17064" y="9155"/>
                  </a:lnTo>
                  <a:lnTo>
                    <a:pt x="21600" y="4578"/>
                  </a:lnTo>
                  <a:lnTo>
                    <a:pt x="17064" y="0"/>
                  </a:lnTo>
                  <a:lnTo>
                    <a:pt x="17064" y="3036"/>
                  </a:lnTo>
                  <a:lnTo>
                    <a:pt x="16300" y="3036"/>
                  </a:lnTo>
                  <a:cubicBezTo>
                    <a:pt x="12312" y="3036"/>
                    <a:pt x="10062" y="6516"/>
                    <a:pt x="8077" y="9587"/>
                  </a:cubicBezTo>
                  <a:cubicBezTo>
                    <a:pt x="6293" y="12349"/>
                    <a:pt x="4752" y="14735"/>
                    <a:pt x="2260" y="14735"/>
                  </a:cubicBezTo>
                  <a:lnTo>
                    <a:pt x="0" y="14735"/>
                  </a:lnTo>
                  <a:lnTo>
                    <a:pt x="0" y="18293"/>
                  </a:lnTo>
                  <a:lnTo>
                    <a:pt x="2260" y="18293"/>
                  </a:lnTo>
                  <a:cubicBezTo>
                    <a:pt x="6250" y="18293"/>
                    <a:pt x="8500" y="14814"/>
                    <a:pt x="10485" y="11743"/>
                  </a:cubicBezTo>
                  <a:cubicBezTo>
                    <a:pt x="12269" y="8981"/>
                    <a:pt x="13810" y="6596"/>
                    <a:pt x="16300" y="6596"/>
                  </a:cubicBez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Shape 1687">
              <a:extLst>
                <a:ext uri="{FF2B5EF4-FFF2-40B4-BE49-F238E27FC236}">
                  <a16:creationId xmlns:a16="http://schemas.microsoft.com/office/drawing/2014/main" id="{65A113E7-8B15-4908-B5B1-0B60E546D310}"/>
                </a:ext>
              </a:extLst>
            </p:cNvPr>
            <p:cNvSpPr/>
            <p:nvPr/>
          </p:nvSpPr>
          <p:spPr>
            <a:xfrm>
              <a:off x="7266129" y="3116104"/>
              <a:ext cx="361315" cy="361342"/>
            </a:xfrm>
            <a:custGeom>
              <a:avLst/>
              <a:gdLst/>
              <a:ahLst/>
              <a:cxnLst>
                <a:cxn ang="0">
                  <a:pos x="180658" y="180671"/>
                </a:cxn>
                <a:cxn ang="5898240">
                  <a:pos x="180658" y="180671"/>
                </a:cxn>
                <a:cxn ang="11796480">
                  <a:pos x="180658" y="180671"/>
                </a:cxn>
                <a:cxn ang="17694720">
                  <a:pos x="180658" y="180671"/>
                </a:cxn>
              </a:cxnLst>
              <a:rect l="0" t="0" r="0" b="0"/>
              <a:pathLst>
                <a:path w="21600" h="21600">
                  <a:moveTo>
                    <a:pt x="11679" y="19547"/>
                  </a:moveTo>
                  <a:lnTo>
                    <a:pt x="11679" y="14693"/>
                  </a:lnTo>
                  <a:lnTo>
                    <a:pt x="9921" y="14693"/>
                  </a:lnTo>
                  <a:lnTo>
                    <a:pt x="9921" y="19547"/>
                  </a:lnTo>
                  <a:cubicBezTo>
                    <a:pt x="5768" y="19134"/>
                    <a:pt x="2465" y="15832"/>
                    <a:pt x="2052" y="11679"/>
                  </a:cubicBezTo>
                  <a:lnTo>
                    <a:pt x="6907" y="11679"/>
                  </a:lnTo>
                  <a:lnTo>
                    <a:pt x="6907" y="9921"/>
                  </a:lnTo>
                  <a:lnTo>
                    <a:pt x="2052" y="9921"/>
                  </a:lnTo>
                  <a:cubicBezTo>
                    <a:pt x="2465" y="5768"/>
                    <a:pt x="5768" y="2466"/>
                    <a:pt x="9921" y="2054"/>
                  </a:cubicBezTo>
                  <a:lnTo>
                    <a:pt x="9921" y="6907"/>
                  </a:lnTo>
                  <a:lnTo>
                    <a:pt x="11679" y="6907"/>
                  </a:lnTo>
                  <a:lnTo>
                    <a:pt x="11679" y="2054"/>
                  </a:lnTo>
                  <a:cubicBezTo>
                    <a:pt x="15832" y="2466"/>
                    <a:pt x="19135" y="5768"/>
                    <a:pt x="19548" y="9921"/>
                  </a:cubicBezTo>
                  <a:lnTo>
                    <a:pt x="14693" y="9921"/>
                  </a:lnTo>
                  <a:lnTo>
                    <a:pt x="14693" y="11679"/>
                  </a:lnTo>
                  <a:lnTo>
                    <a:pt x="19548" y="11679"/>
                  </a:lnTo>
                  <a:cubicBezTo>
                    <a:pt x="19135" y="15832"/>
                    <a:pt x="15832" y="19134"/>
                    <a:pt x="11679" y="19547"/>
                  </a:cubicBezTo>
                  <a:close/>
                  <a:moveTo>
                    <a:pt x="10799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799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799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7754B56-4F14-475E-AC1A-50232919D348}"/>
              </a:ext>
            </a:extLst>
          </p:cNvPr>
          <p:cNvSpPr txBox="1"/>
          <p:nvPr/>
        </p:nvSpPr>
        <p:spPr>
          <a:xfrm>
            <a:off x="7970482" y="2470621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增加后端服务功能，实现网络连接</a:t>
            </a:r>
            <a:endParaRPr lang="en-US" altLang="zh-CN" sz="200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让软件不再是一个单机软件。</a:t>
            </a:r>
            <a:endParaRPr lang="en-US" altLang="zh-CN" sz="200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5152682-9847-4AD1-AC46-7D6479DC53F6}"/>
              </a:ext>
            </a:extLst>
          </p:cNvPr>
          <p:cNvSpPr txBox="1"/>
          <p:nvPr/>
        </p:nvSpPr>
        <p:spPr>
          <a:xfrm>
            <a:off x="1542024" y="2389013"/>
            <a:ext cx="1918010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统一了大部分</a:t>
            </a:r>
            <a:endParaRPr lang="en-US" altLang="zh-CN" sz="200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的风格颜色</a:t>
            </a:r>
            <a:endParaRPr lang="en-US" altLang="zh-CN" sz="2000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2" name="Group 47">
            <a:extLst>
              <a:ext uri="{FF2B5EF4-FFF2-40B4-BE49-F238E27FC236}">
                <a16:creationId xmlns:a16="http://schemas.microsoft.com/office/drawing/2014/main" id="{9D21B79D-B123-47AF-B5CD-271E60A395C8}"/>
              </a:ext>
            </a:extLst>
          </p:cNvPr>
          <p:cNvGrpSpPr/>
          <p:nvPr/>
        </p:nvGrpSpPr>
        <p:grpSpPr>
          <a:xfrm rot="-1354404" flipH="1" flipV="1">
            <a:off x="4310480" y="4899311"/>
            <a:ext cx="1004888" cy="300038"/>
            <a:chOff x="7244862" y="2564012"/>
            <a:chExt cx="1005315" cy="299674"/>
          </a:xfrm>
        </p:grpSpPr>
        <p:cxnSp>
          <p:nvCxnSpPr>
            <p:cNvPr id="33" name="Straight Connector 48">
              <a:extLst>
                <a:ext uri="{FF2B5EF4-FFF2-40B4-BE49-F238E27FC236}">
                  <a16:creationId xmlns:a16="http://schemas.microsoft.com/office/drawing/2014/main" id="{53735884-C0C9-4DF5-94DA-B3D02CFB2D0B}"/>
                </a:ext>
              </a:extLst>
            </p:cNvPr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49">
              <a:extLst>
                <a:ext uri="{FF2B5EF4-FFF2-40B4-BE49-F238E27FC236}">
                  <a16:creationId xmlns:a16="http://schemas.microsoft.com/office/drawing/2014/main" id="{9FD371E1-D02E-44F8-905A-0CBB8626E69F}"/>
                </a:ext>
              </a:extLst>
            </p:cNvPr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B3956A4D-1C7A-4EBF-9152-5DB31B2345F8}"/>
              </a:ext>
            </a:extLst>
          </p:cNvPr>
          <p:cNvSpPr txBox="1"/>
          <p:nvPr/>
        </p:nvSpPr>
        <p:spPr>
          <a:xfrm>
            <a:off x="1715308" y="5194857"/>
            <a:ext cx="2621396" cy="49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添加了夜间模式功能</a:t>
            </a:r>
            <a:endParaRPr lang="en-US" altLang="zh-CN" sz="2000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6" name="Group 41">
            <a:extLst>
              <a:ext uri="{FF2B5EF4-FFF2-40B4-BE49-F238E27FC236}">
                <a16:creationId xmlns:a16="http://schemas.microsoft.com/office/drawing/2014/main" id="{DA9614AB-B77A-480D-B452-85A75A87B353}"/>
              </a:ext>
            </a:extLst>
          </p:cNvPr>
          <p:cNvGrpSpPr/>
          <p:nvPr/>
        </p:nvGrpSpPr>
        <p:grpSpPr>
          <a:xfrm flipH="1">
            <a:off x="2695073" y="3868522"/>
            <a:ext cx="1004888" cy="300037"/>
            <a:chOff x="7244862" y="2564012"/>
            <a:chExt cx="1005315" cy="299674"/>
          </a:xfrm>
        </p:grpSpPr>
        <p:cxnSp>
          <p:nvCxnSpPr>
            <p:cNvPr id="37" name="Straight Connector 42">
              <a:extLst>
                <a:ext uri="{FF2B5EF4-FFF2-40B4-BE49-F238E27FC236}">
                  <a16:creationId xmlns:a16="http://schemas.microsoft.com/office/drawing/2014/main" id="{0609B201-224F-4AB0-949B-1AA98C864FD8}"/>
                </a:ext>
              </a:extLst>
            </p:cNvPr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3">
              <a:extLst>
                <a:ext uri="{FF2B5EF4-FFF2-40B4-BE49-F238E27FC236}">
                  <a16:creationId xmlns:a16="http://schemas.microsoft.com/office/drawing/2014/main" id="{65A745AA-F7DB-4939-A0B1-76C014B9BE48}"/>
                </a:ext>
              </a:extLst>
            </p:cNvPr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8CEFE9E0-4DC9-4FCB-A446-E12FA61A0C1B}"/>
              </a:ext>
            </a:extLst>
          </p:cNvPr>
          <p:cNvSpPr txBox="1"/>
          <p:nvPr/>
        </p:nvSpPr>
        <p:spPr>
          <a:xfrm>
            <a:off x="639822" y="3587524"/>
            <a:ext cx="1918010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</a:pPr>
            <a:r>
              <a:rPr lang="zh-CN" altLang="en-US" sz="2000" kern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统一了所有的按钮点击特效</a:t>
            </a:r>
            <a:endParaRPr lang="en-US" altLang="zh-CN" sz="2000" kern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C578EA-C75C-46CD-A416-C98C1056E24C}"/>
              </a:ext>
            </a:extLst>
          </p:cNvPr>
          <p:cNvSpPr txBox="1"/>
          <p:nvPr/>
        </p:nvSpPr>
        <p:spPr>
          <a:xfrm>
            <a:off x="8598223" y="1138274"/>
            <a:ext cx="2143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85735B"/>
                </a:solidFill>
                <a:cs typeface="+mn-ea"/>
                <a:sym typeface="+mn-lt"/>
              </a:rPr>
              <a:t>后期展望</a:t>
            </a:r>
          </a:p>
        </p:txBody>
      </p:sp>
      <p:grpSp>
        <p:nvGrpSpPr>
          <p:cNvPr id="41" name="Group 44">
            <a:extLst>
              <a:ext uri="{FF2B5EF4-FFF2-40B4-BE49-F238E27FC236}">
                <a16:creationId xmlns:a16="http://schemas.microsoft.com/office/drawing/2014/main" id="{793B6C5E-86F8-45B9-B470-878FD61D4BC2}"/>
              </a:ext>
            </a:extLst>
          </p:cNvPr>
          <p:cNvGrpSpPr/>
          <p:nvPr/>
        </p:nvGrpSpPr>
        <p:grpSpPr>
          <a:xfrm rot="1354404" flipV="1">
            <a:off x="7076971" y="4746301"/>
            <a:ext cx="1004888" cy="300038"/>
            <a:chOff x="7244862" y="2564012"/>
            <a:chExt cx="1005315" cy="299674"/>
          </a:xfrm>
        </p:grpSpPr>
        <p:cxnSp>
          <p:nvCxnSpPr>
            <p:cNvPr id="42" name="Straight Connector 45">
              <a:extLst>
                <a:ext uri="{FF2B5EF4-FFF2-40B4-BE49-F238E27FC236}">
                  <a16:creationId xmlns:a16="http://schemas.microsoft.com/office/drawing/2014/main" id="{969637E1-93B2-4C8D-BF61-E52A89832276}"/>
                </a:ext>
              </a:extLst>
            </p:cNvPr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6">
              <a:extLst>
                <a:ext uri="{FF2B5EF4-FFF2-40B4-BE49-F238E27FC236}">
                  <a16:creationId xmlns:a16="http://schemas.microsoft.com/office/drawing/2014/main" id="{FC6E03B0-8970-4A13-8735-B8F5F2F62C9D}"/>
                </a:ext>
              </a:extLst>
            </p:cNvPr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DF5FF346-6750-4BAE-BFC5-39984B68785F}"/>
              </a:ext>
            </a:extLst>
          </p:cNvPr>
          <p:cNvSpPr txBox="1"/>
          <p:nvPr/>
        </p:nvSpPr>
        <p:spPr>
          <a:xfrm>
            <a:off x="7985779" y="5196871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做成微信小程序，便易更多人使用</a:t>
            </a:r>
            <a:endParaRPr lang="zh-CN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4623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7087060" y="6618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产品介绍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7087060" y="178761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关键技术与难点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7087060" y="301158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测试与用户体验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6096000" y="577432"/>
            <a:ext cx="802273" cy="3195666"/>
            <a:chOff x="6309727" y="1304263"/>
            <a:chExt cx="802273" cy="3195666"/>
          </a:xfrm>
        </p:grpSpPr>
        <p:sp>
          <p:nvSpPr>
            <p:cNvPr id="69" name="圆角矩形 68"/>
            <p:cNvSpPr/>
            <p:nvPr/>
          </p:nvSpPr>
          <p:spPr>
            <a:xfrm>
              <a:off x="6309727" y="1304263"/>
              <a:ext cx="802273" cy="802273"/>
            </a:xfrm>
            <a:prstGeom prst="roundRect">
              <a:avLst/>
            </a:prstGeom>
            <a:solidFill>
              <a:srgbClr val="8AA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6309727" y="2461406"/>
              <a:ext cx="802273" cy="802273"/>
            </a:xfrm>
            <a:prstGeom prst="roundRect">
              <a:avLst/>
            </a:prstGeom>
            <a:solidFill>
              <a:srgbClr val="EFC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6309727" y="3618549"/>
              <a:ext cx="802273" cy="802273"/>
            </a:xfrm>
            <a:prstGeom prst="roundRect">
              <a:avLst/>
            </a:prstGeom>
            <a:solidFill>
              <a:srgbClr val="DDC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6430979" y="1388639"/>
              <a:ext cx="537736" cy="755809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6430979" y="2530393"/>
              <a:ext cx="537736" cy="755809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6430979" y="3738524"/>
              <a:ext cx="559769" cy="761405"/>
            </a:xfrm>
            <a:prstGeom prst="round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1958249" y="2137978"/>
            <a:ext cx="301717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rgbClr val="EEEAE7">
                    <a:alpha val="80000"/>
                  </a:srgbClr>
                </a:solidFill>
                <a:cs typeface="+mn-ea"/>
                <a:sym typeface="+mn-lt"/>
              </a:rPr>
              <a:t>Con</a:t>
            </a:r>
            <a:endParaRPr lang="zh-CN" altLang="en-US" sz="9600" dirty="0">
              <a:solidFill>
                <a:srgbClr val="EEEAE7">
                  <a:alpha val="8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641129" y="2551576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solidFill>
                  <a:srgbClr val="7B664B"/>
                </a:solidFill>
                <a:cs typeface="+mn-ea"/>
                <a:sym typeface="+mn-lt"/>
              </a:rPr>
              <a:t>目录</a:t>
            </a:r>
            <a:endParaRPr lang="zh-CN" altLang="en-US" sz="6000" dirty="0">
              <a:solidFill>
                <a:srgbClr val="7B664B"/>
              </a:solidFill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332538" y="3645058"/>
            <a:ext cx="2494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solidFill>
                  <a:srgbClr val="7B664B"/>
                </a:solidFill>
                <a:cs typeface="+mn-ea"/>
                <a:sym typeface="+mn-lt"/>
              </a:rPr>
              <a:t>工作汇报</a:t>
            </a:r>
          </a:p>
        </p:txBody>
      </p:sp>
      <p:sp>
        <p:nvSpPr>
          <p:cNvPr id="85" name="矩形: 圆角 84"/>
          <p:cNvSpPr/>
          <p:nvPr/>
        </p:nvSpPr>
        <p:spPr>
          <a:xfrm>
            <a:off x="3222625" y="4327742"/>
            <a:ext cx="720725" cy="81319"/>
          </a:xfrm>
          <a:prstGeom prst="roundRect">
            <a:avLst>
              <a:gd name="adj" fmla="val 50000"/>
            </a:avLst>
          </a:prstGeom>
          <a:solidFill>
            <a:srgbClr val="EF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128B1B5-1FC2-4596-8311-EC919C49D52D}"/>
              </a:ext>
            </a:extLst>
          </p:cNvPr>
          <p:cNvGrpSpPr/>
          <p:nvPr/>
        </p:nvGrpSpPr>
        <p:grpSpPr>
          <a:xfrm>
            <a:off x="6096000" y="3981956"/>
            <a:ext cx="802273" cy="1981939"/>
            <a:chOff x="6309727" y="1304263"/>
            <a:chExt cx="802273" cy="1981939"/>
          </a:xfrm>
        </p:grpSpPr>
        <p:sp>
          <p:nvSpPr>
            <p:cNvPr id="17" name="圆角矩形 68">
              <a:extLst>
                <a:ext uri="{FF2B5EF4-FFF2-40B4-BE49-F238E27FC236}">
                  <a16:creationId xmlns:a16="http://schemas.microsoft.com/office/drawing/2014/main" id="{6E94D411-C070-4AC8-A2FE-A558F7B584E5}"/>
                </a:ext>
              </a:extLst>
            </p:cNvPr>
            <p:cNvSpPr/>
            <p:nvPr/>
          </p:nvSpPr>
          <p:spPr>
            <a:xfrm>
              <a:off x="6309727" y="1304263"/>
              <a:ext cx="802273" cy="802273"/>
            </a:xfrm>
            <a:prstGeom prst="roundRect">
              <a:avLst/>
            </a:prstGeom>
            <a:solidFill>
              <a:srgbClr val="8AA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18" name="圆角矩形 71">
              <a:extLst>
                <a:ext uri="{FF2B5EF4-FFF2-40B4-BE49-F238E27FC236}">
                  <a16:creationId xmlns:a16="http://schemas.microsoft.com/office/drawing/2014/main" id="{679E8CF8-7459-422F-8EA3-4FC3E4997BFC}"/>
                </a:ext>
              </a:extLst>
            </p:cNvPr>
            <p:cNvSpPr/>
            <p:nvPr/>
          </p:nvSpPr>
          <p:spPr>
            <a:xfrm>
              <a:off x="6309727" y="2461406"/>
              <a:ext cx="802273" cy="802273"/>
            </a:xfrm>
            <a:prstGeom prst="roundRect">
              <a:avLst/>
            </a:prstGeom>
            <a:solidFill>
              <a:srgbClr val="EFC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20" name="圆角矩形 80">
              <a:extLst>
                <a:ext uri="{FF2B5EF4-FFF2-40B4-BE49-F238E27FC236}">
                  <a16:creationId xmlns:a16="http://schemas.microsoft.com/office/drawing/2014/main" id="{86D927AB-0EB7-41B2-B275-60EA8BB64D45}"/>
                </a:ext>
              </a:extLst>
            </p:cNvPr>
            <p:cNvSpPr/>
            <p:nvPr/>
          </p:nvSpPr>
          <p:spPr>
            <a:xfrm>
              <a:off x="6430979" y="1388639"/>
              <a:ext cx="537736" cy="755809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" name="圆角矩形 81">
              <a:extLst>
                <a:ext uri="{FF2B5EF4-FFF2-40B4-BE49-F238E27FC236}">
                  <a16:creationId xmlns:a16="http://schemas.microsoft.com/office/drawing/2014/main" id="{137F744B-6B78-44F8-BE43-43C46C28D259}"/>
                </a:ext>
              </a:extLst>
            </p:cNvPr>
            <p:cNvSpPr/>
            <p:nvPr/>
          </p:nvSpPr>
          <p:spPr>
            <a:xfrm>
              <a:off x="6430979" y="2530393"/>
              <a:ext cx="537736" cy="755809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BF6E69B-C76E-48FF-A50A-50646C5940D2}"/>
              </a:ext>
            </a:extLst>
          </p:cNvPr>
          <p:cNvSpPr txBox="1"/>
          <p:nvPr/>
        </p:nvSpPr>
        <p:spPr>
          <a:xfrm>
            <a:off x="7149654" y="4156214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已完成的改进与后期的展望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3D2CEF-5364-484A-8A2F-BE413D81007C}"/>
              </a:ext>
            </a:extLst>
          </p:cNvPr>
          <p:cNvSpPr txBox="1"/>
          <p:nvPr/>
        </p:nvSpPr>
        <p:spPr>
          <a:xfrm>
            <a:off x="7149654" y="525054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786449"/>
                </a:solidFill>
                <a:cs typeface="+mn-ea"/>
                <a:sym typeface="+mn-lt"/>
              </a:rPr>
              <a:t>团队分工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70408"/>
            <a:ext cx="48520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25753"/>
            <a:ext cx="1409880" cy="1409880"/>
            <a:chOff x="5527949" y="1826778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DDC5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710435" y="2140989"/>
              <a:ext cx="740271" cy="685988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875153" y="3770627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786449"/>
                </a:solidFill>
                <a:cs typeface="+mn-ea"/>
                <a:sym typeface="+mn-lt"/>
              </a:rPr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4073902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471F6D4-0302-4C95-A3E8-357574753997}"/>
              </a:ext>
            </a:extLst>
          </p:cNvPr>
          <p:cNvGrpSpPr/>
          <p:nvPr/>
        </p:nvGrpSpPr>
        <p:grpSpPr>
          <a:xfrm>
            <a:off x="2987975" y="1216660"/>
            <a:ext cx="2207895" cy="2019935"/>
            <a:chOff x="1586" y="2207"/>
            <a:chExt cx="3477" cy="3181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C004C2B-32C3-4DF7-9EBC-A1B0F0D52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6" y="2429"/>
              <a:ext cx="3477" cy="2959"/>
            </a:xfrm>
            <a:prstGeom prst="rect">
              <a:avLst/>
            </a:prstGeom>
          </p:spPr>
        </p:pic>
        <p:sp>
          <p:nvSpPr>
            <p:cNvPr id="19" name="Rectangle 61">
              <a:extLst>
                <a:ext uri="{FF2B5EF4-FFF2-40B4-BE49-F238E27FC236}">
                  <a16:creationId xmlns:a16="http://schemas.microsoft.com/office/drawing/2014/main" id="{AE7E444F-A42E-4250-99BC-1B97368A8081}"/>
                </a:ext>
              </a:extLst>
            </p:cNvPr>
            <p:cNvSpPr/>
            <p:nvPr/>
          </p:nvSpPr>
          <p:spPr>
            <a:xfrm>
              <a:off x="1694" y="3527"/>
              <a:ext cx="3148" cy="1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设计美食信息浏览模块，整合所有模块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3A95FA4-7416-444E-89DD-17B0822C39AB}"/>
                </a:ext>
              </a:extLst>
            </p:cNvPr>
            <p:cNvSpPr/>
            <p:nvPr/>
          </p:nvSpPr>
          <p:spPr>
            <a:xfrm>
              <a:off x="1676" y="2914"/>
              <a:ext cx="1503" cy="6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思源宋体" panose="02020700000000000000" charset="-122"/>
                  <a:ea typeface="思源宋体" panose="02020700000000000000" charset="-122"/>
                  <a:sym typeface="inpin heiti" panose="00000500000000000000" pitchFamily="2" charset="-122"/>
                </a:rPr>
                <a:t>周润星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5BC69AC-D0B9-4094-8FFC-A7EF03A52EF9}"/>
                </a:ext>
              </a:extLst>
            </p:cNvPr>
            <p:cNvSpPr/>
            <p:nvPr/>
          </p:nvSpPr>
          <p:spPr>
            <a:xfrm rot="5400000">
              <a:off x="3022" y="1227"/>
              <a:ext cx="221" cy="2182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B05A73-6E56-4FE3-B7B2-381D4278DE5A}"/>
              </a:ext>
            </a:extLst>
          </p:cNvPr>
          <p:cNvGrpSpPr/>
          <p:nvPr/>
        </p:nvGrpSpPr>
        <p:grpSpPr>
          <a:xfrm>
            <a:off x="6688475" y="3934143"/>
            <a:ext cx="2226310" cy="2037715"/>
            <a:chOff x="13416" y="4979"/>
            <a:chExt cx="3506" cy="320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D9C5BF4-7526-4D3F-8FC5-A150ED50C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16" y="4979"/>
              <a:ext cx="3506" cy="3011"/>
            </a:xfrm>
            <a:prstGeom prst="rect">
              <a:avLst/>
            </a:prstGeom>
          </p:spPr>
        </p:pic>
        <p:sp>
          <p:nvSpPr>
            <p:cNvPr id="15" name="Rectangle 61">
              <a:extLst>
                <a:ext uri="{FF2B5EF4-FFF2-40B4-BE49-F238E27FC236}">
                  <a16:creationId xmlns:a16="http://schemas.microsoft.com/office/drawing/2014/main" id="{EF603CEE-A372-4369-9669-F888BB84AD80}"/>
                </a:ext>
              </a:extLst>
            </p:cNvPr>
            <p:cNvSpPr/>
            <p:nvPr/>
          </p:nvSpPr>
          <p:spPr>
            <a:xfrm>
              <a:off x="13602" y="6087"/>
              <a:ext cx="3135" cy="1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开发用户信息管理功能模块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BACC280-021E-47EB-9258-540ADAD12157}"/>
                </a:ext>
              </a:extLst>
            </p:cNvPr>
            <p:cNvSpPr/>
            <p:nvPr/>
          </p:nvSpPr>
          <p:spPr>
            <a:xfrm>
              <a:off x="13602" y="5459"/>
              <a:ext cx="1503" cy="63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000" b="1" dirty="0">
                  <a:latin typeface="思源宋体" panose="02020700000000000000" charset="-122"/>
                  <a:ea typeface="思源宋体" panose="02020700000000000000" charset="-122"/>
                  <a:sym typeface="inpin heiti" panose="00000500000000000000" pitchFamily="2" charset="-122"/>
                </a:rPr>
                <a:t>戴森洋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6BE90AE-5DA5-4AB0-A249-9BE6AFCF1961}"/>
                </a:ext>
              </a:extLst>
            </p:cNvPr>
            <p:cNvSpPr/>
            <p:nvPr/>
          </p:nvSpPr>
          <p:spPr>
            <a:xfrm rot="5400000">
              <a:off x="15265" y="6987"/>
              <a:ext cx="221" cy="2182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2F75269-366A-4E66-8663-C9323BBADC55}"/>
              </a:ext>
            </a:extLst>
          </p:cNvPr>
          <p:cNvGrpSpPr/>
          <p:nvPr/>
        </p:nvGrpSpPr>
        <p:grpSpPr>
          <a:xfrm>
            <a:off x="7239972" y="1216977"/>
            <a:ext cx="2326039" cy="2019935"/>
            <a:chOff x="1586" y="2207"/>
            <a:chExt cx="3477" cy="318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AF8CCE2-5100-4B14-8706-BC6C68C8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6" y="2429"/>
              <a:ext cx="3477" cy="2959"/>
            </a:xfrm>
            <a:prstGeom prst="rect">
              <a:avLst/>
            </a:prstGeom>
          </p:spPr>
        </p:pic>
        <p:sp>
          <p:nvSpPr>
            <p:cNvPr id="11" name="Rectangle 61">
              <a:extLst>
                <a:ext uri="{FF2B5EF4-FFF2-40B4-BE49-F238E27FC236}">
                  <a16:creationId xmlns:a16="http://schemas.microsoft.com/office/drawing/2014/main" id="{E760956B-000E-45A3-92EA-52D3F598A2F7}"/>
                </a:ext>
              </a:extLst>
            </p:cNvPr>
            <p:cNvSpPr/>
            <p:nvPr/>
          </p:nvSpPr>
          <p:spPr>
            <a:xfrm>
              <a:off x="1694" y="3527"/>
              <a:ext cx="3148" cy="110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负责点餐系统的设计与实现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2630879-2BE0-41F0-9E62-3FA9F9EF6F03}"/>
                </a:ext>
              </a:extLst>
            </p:cNvPr>
            <p:cNvSpPr/>
            <p:nvPr/>
          </p:nvSpPr>
          <p:spPr>
            <a:xfrm>
              <a:off x="1676" y="2914"/>
              <a:ext cx="1494" cy="6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思源宋体" panose="02020700000000000000" charset="-122"/>
                  <a:ea typeface="思源宋体" panose="02020700000000000000" charset="-122"/>
                  <a:sym typeface="inpin heiti" panose="00000500000000000000" pitchFamily="2" charset="-122"/>
                </a:rPr>
                <a:t>谭涛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76130F0-E930-4F25-A9AA-42EB752EC954}"/>
                </a:ext>
              </a:extLst>
            </p:cNvPr>
            <p:cNvSpPr/>
            <p:nvPr/>
          </p:nvSpPr>
          <p:spPr>
            <a:xfrm rot="5400000">
              <a:off x="3022" y="1227"/>
              <a:ext cx="221" cy="2182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34F945-FB74-4B54-AC58-9B5A8D5146ED}"/>
              </a:ext>
            </a:extLst>
          </p:cNvPr>
          <p:cNvGrpSpPr/>
          <p:nvPr/>
        </p:nvGrpSpPr>
        <p:grpSpPr>
          <a:xfrm>
            <a:off x="2164062" y="3933825"/>
            <a:ext cx="2226310" cy="2037715"/>
            <a:chOff x="13416" y="4979"/>
            <a:chExt cx="3506" cy="32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651079F-FD4F-4D51-B639-BABA8443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16" y="4979"/>
              <a:ext cx="3506" cy="3011"/>
            </a:xfrm>
            <a:prstGeom prst="rect">
              <a:avLst/>
            </a:prstGeom>
          </p:spPr>
        </p:pic>
        <p:sp>
          <p:nvSpPr>
            <p:cNvPr id="7" name="Rectangle 61">
              <a:extLst>
                <a:ext uri="{FF2B5EF4-FFF2-40B4-BE49-F238E27FC236}">
                  <a16:creationId xmlns:a16="http://schemas.microsoft.com/office/drawing/2014/main" id="{36C04033-2A2B-44FD-B279-F51321BAE9B3}"/>
                </a:ext>
              </a:extLst>
            </p:cNvPr>
            <p:cNvSpPr/>
            <p:nvPr/>
          </p:nvSpPr>
          <p:spPr>
            <a:xfrm>
              <a:off x="13516" y="6087"/>
              <a:ext cx="3406" cy="59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开发社区系统功能模块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" panose="02020700000000000000" charset="-122"/>
                <a:ea typeface="思源宋体" panose="020207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5DA4EC5-F38F-4A90-A5CE-554825A2A718}"/>
                </a:ext>
              </a:extLst>
            </p:cNvPr>
            <p:cNvSpPr/>
            <p:nvPr/>
          </p:nvSpPr>
          <p:spPr>
            <a:xfrm>
              <a:off x="13602" y="5459"/>
              <a:ext cx="1494" cy="62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000" b="1" dirty="0">
                  <a:latin typeface="思源宋体" panose="02020700000000000000" charset="-122"/>
                  <a:ea typeface="思源宋体" panose="02020700000000000000" charset="-122"/>
                  <a:sym typeface="inpin heiti" panose="00000500000000000000" pitchFamily="2" charset="-122"/>
                </a:rPr>
                <a:t>梁臻岸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5FD5B49-DB58-4CA0-B697-51A32B111EFC}"/>
                </a:ext>
              </a:extLst>
            </p:cNvPr>
            <p:cNvSpPr/>
            <p:nvPr/>
          </p:nvSpPr>
          <p:spPr>
            <a:xfrm rot="5400000">
              <a:off x="15265" y="6987"/>
              <a:ext cx="221" cy="2182"/>
            </a:xfrm>
            <a:prstGeom prst="rect">
              <a:avLst/>
            </a:prstGeom>
            <a:solidFill>
              <a:srgbClr val="EDE2CF"/>
            </a:solidFill>
            <a:ln>
              <a:noFill/>
            </a:ln>
          </p:spPr>
          <p:style>
            <a:lnRef idx="2">
              <a:srgbClr val="4472C4">
                <a:shade val="50000"/>
              </a:srgbClr>
            </a:lnRef>
            <a:fillRef idx="1">
              <a:srgbClr val="4472C4"/>
            </a:fillRef>
            <a:effectRef idx="0">
              <a:srgbClr val="4472C4"/>
            </a:effectRef>
            <a:fontRef idx="minor">
              <a:sysClr val="window" lastClr="FFFFFF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思源宋体" panose="02020700000000000000" charset="-122"/>
                <a:ea typeface="思源宋体" panose="02020700000000000000" charset="-122"/>
                <a:sym typeface="inpin heiti" panose="00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242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948344" y="1557984"/>
            <a:ext cx="514756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500" dirty="0">
                <a:solidFill>
                  <a:srgbClr val="EEEAE7">
                    <a:alpha val="80000"/>
                  </a:srgbClr>
                </a:solidFill>
                <a:cs typeface="+mn-ea"/>
                <a:sym typeface="+mn-lt"/>
              </a:rPr>
              <a:t>Thanks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18669" y="2164579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7B664B"/>
                </a:solidFill>
                <a:cs typeface="+mn-ea"/>
                <a:sym typeface="+mn-lt"/>
              </a:rPr>
              <a:t>谢谢观看</a:t>
            </a:r>
          </a:p>
        </p:txBody>
      </p:sp>
      <p:sp>
        <p:nvSpPr>
          <p:cNvPr id="13" name="矩形: 圆角 12"/>
          <p:cNvSpPr/>
          <p:nvPr/>
        </p:nvSpPr>
        <p:spPr>
          <a:xfrm>
            <a:off x="4034386" y="4194047"/>
            <a:ext cx="4451245" cy="868969"/>
          </a:xfrm>
          <a:prstGeom prst="trapezoid">
            <a:avLst/>
          </a:prstGeom>
          <a:solidFill>
            <a:srgbClr val="EF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cs typeface="+mn-ea"/>
                <a:sym typeface="+mn-lt"/>
              </a:rPr>
              <a:t>周润星 梁臻岸</a:t>
            </a:r>
            <a:r>
              <a:rPr lang="en-US" altLang="zh-CN" sz="2400" dirty="0">
                <a:cs typeface="+mn-ea"/>
                <a:sym typeface="+mn-lt"/>
              </a:rPr>
              <a:t> </a:t>
            </a:r>
            <a:r>
              <a:rPr lang="zh-CN" altLang="en-US" sz="2400" dirty="0">
                <a:cs typeface="+mn-ea"/>
                <a:sym typeface="+mn-lt"/>
              </a:rPr>
              <a:t>戴森洋</a:t>
            </a:r>
            <a:r>
              <a:rPr lang="en-US" altLang="zh-CN" sz="2400" dirty="0">
                <a:cs typeface="+mn-ea"/>
                <a:sym typeface="+mn-lt"/>
              </a:rPr>
              <a:t> </a:t>
            </a:r>
            <a:r>
              <a:rPr lang="zh-CN" altLang="en-US" sz="2400" dirty="0">
                <a:cs typeface="+mn-ea"/>
                <a:sym typeface="+mn-lt"/>
              </a:rPr>
              <a:t>谭涛</a:t>
            </a:r>
          </a:p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559190" y="5709883"/>
            <a:ext cx="3073616" cy="566861"/>
            <a:chOff x="4559188" y="5709883"/>
            <a:chExt cx="3073616" cy="566861"/>
          </a:xfrm>
        </p:grpSpPr>
        <p:sp>
          <p:nvSpPr>
            <p:cNvPr id="16" name="矩形 15"/>
            <p:cNvSpPr/>
            <p:nvPr/>
          </p:nvSpPr>
          <p:spPr>
            <a:xfrm>
              <a:off x="4559188" y="5968967"/>
              <a:ext cx="30736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SUMMARIES &amp; PLANNINGS</a:t>
              </a:r>
              <a:endParaRPr lang="zh-CN" altLang="en-US" sz="1400" dirty="0">
                <a:solidFill>
                  <a:srgbClr val="786449">
                    <a:alpha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867003" y="5709883"/>
              <a:ext cx="24579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MORANDI ELEGANT</a:t>
              </a:r>
              <a:r>
                <a:rPr lang="en-US" altLang="zh-CN" sz="1400" dirty="0">
                  <a:solidFill>
                    <a:srgbClr val="786449">
                      <a:alpha val="50000"/>
                    </a:srgbClr>
                  </a:solidFill>
                  <a:cs typeface="+mn-ea"/>
                  <a:sym typeface="+mn-lt"/>
                </a:rPr>
                <a:t>LY</a:t>
              </a:r>
              <a:endParaRPr lang="zh-CN" altLang="en-US" sz="1400" dirty="0">
                <a:solidFill>
                  <a:srgbClr val="786449">
                    <a:alpha val="50000"/>
                  </a:srgb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373139" y="2955894"/>
            <a:ext cx="485203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600" dirty="0">
                <a:solidFill>
                  <a:srgbClr val="EEEAE7">
                    <a:alpha val="80000"/>
                  </a:srgbClr>
                </a:solidFill>
                <a:cs typeface="+mn-ea"/>
                <a:sym typeface="+mn-lt"/>
              </a:rPr>
              <a:t>Chapter</a:t>
            </a:r>
            <a:endParaRPr lang="zh-CN" altLang="en-US" sz="8800" dirty="0">
              <a:solidFill>
                <a:srgbClr val="EEEAE7">
                  <a:alpha val="8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91060" y="2011239"/>
            <a:ext cx="1409880" cy="1409880"/>
            <a:chOff x="5527949" y="1826778"/>
            <a:chExt cx="1136102" cy="1136102"/>
          </a:xfrm>
        </p:grpSpPr>
        <p:sp>
          <p:nvSpPr>
            <p:cNvPr id="2" name="圆角矩形 1"/>
            <p:cNvSpPr/>
            <p:nvPr/>
          </p:nvSpPr>
          <p:spPr>
            <a:xfrm>
              <a:off x="5527949" y="1826778"/>
              <a:ext cx="1136102" cy="1136102"/>
            </a:xfrm>
            <a:prstGeom prst="roundRect">
              <a:avLst/>
            </a:prstGeom>
            <a:solidFill>
              <a:srgbClr val="8AA4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 dirty="0">
                <a:cs typeface="+mn-ea"/>
                <a:sym typeface="+mn-lt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5710435" y="2140989"/>
              <a:ext cx="740271" cy="685988"/>
            </a:xfrm>
            <a:prstGeom prst="round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4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4969264" y="3791382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786449"/>
                </a:solidFill>
                <a:cs typeface="+mn-ea"/>
                <a:sym typeface="+mn-lt"/>
              </a:rPr>
              <a:t>产品介绍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D64FC7E-9480-4574-AA74-8E86106D7228}"/>
              </a:ext>
            </a:extLst>
          </p:cNvPr>
          <p:cNvGrpSpPr/>
          <p:nvPr/>
        </p:nvGrpSpPr>
        <p:grpSpPr>
          <a:xfrm>
            <a:off x="970937" y="1144367"/>
            <a:ext cx="3344545" cy="2091736"/>
            <a:chOff x="5933573" y="941199"/>
            <a:chExt cx="1881100" cy="196616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7C022C4-D74A-479C-8FFA-6675B9ADC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3573" y="941199"/>
              <a:ext cx="1881100" cy="1910612"/>
            </a:xfrm>
            <a:prstGeom prst="rect">
              <a:avLst/>
            </a:prstGeom>
          </p:spPr>
        </p:pic>
        <p:sp>
          <p:nvSpPr>
            <p:cNvPr id="4" name="Rectangle 61">
              <a:extLst>
                <a:ext uri="{FF2B5EF4-FFF2-40B4-BE49-F238E27FC236}">
                  <a16:creationId xmlns:a16="http://schemas.microsoft.com/office/drawing/2014/main" id="{1A6611C3-0A08-40AB-A0B0-068F829DC046}"/>
                </a:ext>
              </a:extLst>
            </p:cNvPr>
            <p:cNvSpPr/>
            <p:nvPr/>
          </p:nvSpPr>
          <p:spPr>
            <a:xfrm>
              <a:off x="6026716" y="1641314"/>
              <a:ext cx="1711956" cy="12660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用户能够在这功能区域浏览和发表食堂各个区域的美食信息，例如菜名、供应区域、价格等，或者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查看或者发表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用户评论等。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EE19F6D-B56C-45B4-8623-2D62BF155D84}"/>
                </a:ext>
              </a:extLst>
            </p:cNvPr>
            <p:cNvSpPr/>
            <p:nvPr/>
          </p:nvSpPr>
          <p:spPr>
            <a:xfrm>
              <a:off x="6026844" y="1208784"/>
              <a:ext cx="1125358" cy="4327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美食信息浏览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9F27D30-AF26-476A-B25C-CE06CA80B972}"/>
              </a:ext>
            </a:extLst>
          </p:cNvPr>
          <p:cNvGrpSpPr/>
          <p:nvPr/>
        </p:nvGrpSpPr>
        <p:grpSpPr>
          <a:xfrm>
            <a:off x="6096000" y="1185870"/>
            <a:ext cx="3344545" cy="2032635"/>
            <a:chOff x="5933573" y="941199"/>
            <a:chExt cx="1881100" cy="191061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B9771F1-2EBF-4AFD-9B1E-A5E052FFF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3573" y="941199"/>
              <a:ext cx="1881100" cy="1910612"/>
            </a:xfrm>
            <a:prstGeom prst="rect">
              <a:avLst/>
            </a:prstGeom>
          </p:spPr>
        </p:pic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B8CF376B-D55B-4139-A27B-B3AB2DE9D481}"/>
                </a:ext>
              </a:extLst>
            </p:cNvPr>
            <p:cNvSpPr/>
            <p:nvPr/>
          </p:nvSpPr>
          <p:spPr>
            <a:xfrm>
              <a:off x="6127428" y="1673116"/>
              <a:ext cx="1493389" cy="9622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用户可以在点餐系统中在线支付下单陶园特供美食（如：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Q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堡堡、茶满分等）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6ECA1A0-26ED-4C1D-9C9B-7D1953F78398}"/>
                </a:ext>
              </a:extLst>
            </p:cNvPr>
            <p:cNvSpPr/>
            <p:nvPr/>
          </p:nvSpPr>
          <p:spPr>
            <a:xfrm>
              <a:off x="6026844" y="1208784"/>
              <a:ext cx="1125358" cy="4327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点餐系统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6856D0-5B00-4B97-BFCF-146EB76D1CBA}"/>
              </a:ext>
            </a:extLst>
          </p:cNvPr>
          <p:cNvGrpSpPr/>
          <p:nvPr/>
        </p:nvGrpSpPr>
        <p:grpSpPr>
          <a:xfrm>
            <a:off x="7159023" y="3928030"/>
            <a:ext cx="3344545" cy="2032635"/>
            <a:chOff x="5933573" y="941199"/>
            <a:chExt cx="1881100" cy="191061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CE34F85-5960-4105-B4FE-073ACA42F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3573" y="941199"/>
              <a:ext cx="1881100" cy="1910612"/>
            </a:xfrm>
            <a:prstGeom prst="rect">
              <a:avLst/>
            </a:prstGeom>
          </p:spPr>
        </p:pic>
        <p:sp>
          <p:nvSpPr>
            <p:cNvPr id="12" name="Rectangle 61">
              <a:extLst>
                <a:ext uri="{FF2B5EF4-FFF2-40B4-BE49-F238E27FC236}">
                  <a16:creationId xmlns:a16="http://schemas.microsoft.com/office/drawing/2014/main" id="{4C469315-8BCE-449D-8FA0-990B6874E62C}"/>
                </a:ext>
              </a:extLst>
            </p:cNvPr>
            <p:cNvSpPr/>
            <p:nvPr/>
          </p:nvSpPr>
          <p:spPr>
            <a:xfrm>
              <a:off x="6026716" y="1641314"/>
              <a:ext cx="1711956" cy="9622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用户可以对账户信息进行操作。如更改个人信息和账号密码，软件版本信息和更新、意见反馈等。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0864235-A8E2-4BAE-9833-0A65ADD64BCF}"/>
                </a:ext>
              </a:extLst>
            </p:cNvPr>
            <p:cNvSpPr/>
            <p:nvPr/>
          </p:nvSpPr>
          <p:spPr>
            <a:xfrm>
              <a:off x="6026844" y="1208784"/>
              <a:ext cx="1125358" cy="4327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账号管理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5866155-06AA-414A-B4CC-E0B550BF1EDC}"/>
              </a:ext>
            </a:extLst>
          </p:cNvPr>
          <p:cNvGrpSpPr/>
          <p:nvPr/>
        </p:nvGrpSpPr>
        <p:grpSpPr>
          <a:xfrm>
            <a:off x="2071767" y="3928030"/>
            <a:ext cx="3344545" cy="2032635"/>
            <a:chOff x="5933573" y="941199"/>
            <a:chExt cx="1881100" cy="191061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D61A1E-3CB0-4F87-A1FC-0A6AB49E2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33573" y="941199"/>
              <a:ext cx="1881100" cy="1910612"/>
            </a:xfrm>
            <a:prstGeom prst="rect">
              <a:avLst/>
            </a:prstGeom>
          </p:spPr>
        </p:pic>
        <p:sp>
          <p:nvSpPr>
            <p:cNvPr id="16" name="Rectangle 61">
              <a:extLst>
                <a:ext uri="{FF2B5EF4-FFF2-40B4-BE49-F238E27FC236}">
                  <a16:creationId xmlns:a16="http://schemas.microsoft.com/office/drawing/2014/main" id="{8A198064-CD8A-472C-B9AD-1D4AF0C0F7F5}"/>
                </a:ext>
              </a:extLst>
            </p:cNvPr>
            <p:cNvSpPr/>
            <p:nvPr/>
          </p:nvSpPr>
          <p:spPr>
            <a:xfrm>
              <a:off x="6081864" y="1641522"/>
              <a:ext cx="1584516" cy="9622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宋体" panose="02020700000000000000" charset="-122"/>
                  <a:ea typeface="思源宋体" panose="02020700000000000000" charset="-122"/>
                  <a:sym typeface="Arial" panose="020B0604020202020204" pitchFamily="34" charset="0"/>
                </a:rPr>
                <a:t>用户在“圈子”上浏览和发表动态帖文，可对感兴趣的帖文进行点赞和评论。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BBAEC08-248C-4B5A-8EA0-379A133EFBC2}"/>
                </a:ext>
              </a:extLst>
            </p:cNvPr>
            <p:cNvSpPr/>
            <p:nvPr/>
          </p:nvSpPr>
          <p:spPr>
            <a:xfrm>
              <a:off x="6026844" y="1208784"/>
              <a:ext cx="1125358" cy="4327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sym typeface="inpin heiti" panose="00000500000000000000" pitchFamily="2" charset="-122"/>
                </a:rPr>
                <a:t>社区系统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13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415" y="238760"/>
            <a:ext cx="3467735" cy="62598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310" y="93345"/>
            <a:ext cx="3641725" cy="6447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" y="93345"/>
            <a:ext cx="3247390" cy="6550660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6400497" y="3276997"/>
            <a:ext cx="2299704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35445" y="2908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B5148"/>
                </a:solidFill>
              </a:rPr>
              <a:t>点开来是详细</a:t>
            </a:r>
          </a:p>
        </p:txBody>
      </p:sp>
      <p:sp>
        <p:nvSpPr>
          <p:cNvPr id="7" name="箭头: 右 9"/>
          <p:cNvSpPr/>
          <p:nvPr/>
        </p:nvSpPr>
        <p:spPr>
          <a:xfrm rot="20100000">
            <a:off x="647065" y="4799965"/>
            <a:ext cx="3615055" cy="59499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89355" y="46247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B5148"/>
                </a:solidFill>
              </a:rPr>
              <a:t>浏览餐品和评价</a:t>
            </a:r>
          </a:p>
        </p:txBody>
      </p:sp>
    </p:spTree>
    <p:extLst>
      <p:ext uri="{BB962C8B-B14F-4D97-AF65-F5344CB8AC3E}">
        <p14:creationId xmlns:p14="http://schemas.microsoft.com/office/powerpoint/2010/main" val="321732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180" y="521335"/>
            <a:ext cx="3166745" cy="5864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83945" y="2260600"/>
            <a:ext cx="1264920" cy="2923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只提供</a:t>
            </a:r>
            <a:r>
              <a:rPr lang="en-US" altLang="zh-CN" sz="2800"/>
              <a:t>Q</a:t>
            </a:r>
            <a:r>
              <a:rPr lang="zh-CN" altLang="en-US" sz="2800"/>
              <a:t>堡堡和茶满分的在线点单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305" y="471170"/>
            <a:ext cx="3200400" cy="5915025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6065520" y="2620645"/>
            <a:ext cx="1945005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2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FD74BC-011F-4889-B00E-7CE546AD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88" y="0"/>
            <a:ext cx="2524125" cy="4600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3" y="110097"/>
            <a:ext cx="3341645" cy="66304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660" y="1694577"/>
            <a:ext cx="2446496" cy="4844642"/>
          </a:xfrm>
          <a:prstGeom prst="rect">
            <a:avLst/>
          </a:prstGeom>
        </p:spPr>
      </p:pic>
      <p:sp>
        <p:nvSpPr>
          <p:cNvPr id="10" name="箭头: 右 9"/>
          <p:cNvSpPr/>
          <p:nvPr/>
        </p:nvSpPr>
        <p:spPr>
          <a:xfrm>
            <a:off x="3266137" y="1694577"/>
            <a:ext cx="22997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/>
          <p:cNvSpPr/>
          <p:nvPr/>
        </p:nvSpPr>
        <p:spPr>
          <a:xfrm>
            <a:off x="2244911" y="5194075"/>
            <a:ext cx="608535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576068" y="4960979"/>
            <a:ext cx="228612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786449"/>
                </a:solidFill>
                <a:cs typeface="+mn-ea"/>
                <a:sym typeface="+mn-lt"/>
              </a:rPr>
              <a:t>直接加号按钮</a:t>
            </a:r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  <a:p>
            <a:r>
              <a:rPr lang="zh-CN" altLang="en-US" sz="1100" dirty="0">
                <a:solidFill>
                  <a:srgbClr val="786449"/>
                </a:solidFill>
                <a:cs typeface="+mn-ea"/>
                <a:sym typeface="+mn-lt"/>
              </a:rPr>
              <a:t>就会跳转到发布界面</a:t>
            </a:r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  <a:p>
            <a:r>
              <a:rPr lang="zh-CN" altLang="en-US" sz="1100" dirty="0">
                <a:solidFill>
                  <a:srgbClr val="786449"/>
                </a:solidFill>
                <a:cs typeface="+mn-ea"/>
                <a:sym typeface="+mn-lt"/>
              </a:rPr>
              <a:t>可以进行文字和图片的分享</a:t>
            </a:r>
            <a:endParaRPr lang="en-US" altLang="zh-CN" sz="44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44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64548" y="1481298"/>
            <a:ext cx="14230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786449"/>
                </a:solidFill>
                <a:cs typeface="+mn-ea"/>
                <a:sym typeface="+mn-lt"/>
              </a:rPr>
              <a:t>直接点击框架</a:t>
            </a:r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  <a:p>
            <a:r>
              <a:rPr lang="zh-CN" altLang="en-US" sz="1100" dirty="0">
                <a:solidFill>
                  <a:srgbClr val="786449"/>
                </a:solidFill>
                <a:cs typeface="+mn-ea"/>
                <a:sym typeface="+mn-lt"/>
              </a:rPr>
              <a:t>就会显示页面详情</a:t>
            </a:r>
            <a:endParaRPr lang="en-US" altLang="zh-CN" sz="44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4400" dirty="0">
              <a:solidFill>
                <a:srgbClr val="786449"/>
              </a:solidFill>
              <a:cs typeface="+mn-ea"/>
              <a:sym typeface="+mn-lt"/>
            </a:endParaRPr>
          </a:p>
          <a:p>
            <a:endParaRPr lang="en-US" altLang="zh-CN" sz="1100" dirty="0">
              <a:solidFill>
                <a:srgbClr val="78644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433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5" y="552527"/>
            <a:ext cx="2667000" cy="5379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43" y="552527"/>
            <a:ext cx="2583042" cy="53797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83" y="552526"/>
            <a:ext cx="2619075" cy="53797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756" y="552526"/>
            <a:ext cx="2660587" cy="537972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63546" y="183194"/>
            <a:ext cx="133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主界面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49443" y="183194"/>
            <a:ext cx="1334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红包卡券界面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292583" y="189106"/>
            <a:ext cx="133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订单界面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078480" y="138561"/>
            <a:ext cx="234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评价中心界面</a:t>
            </a:r>
          </a:p>
        </p:txBody>
      </p:sp>
    </p:spTree>
    <p:extLst>
      <p:ext uri="{BB962C8B-B14F-4D97-AF65-F5344CB8AC3E}">
        <p14:creationId xmlns:p14="http://schemas.microsoft.com/office/powerpoint/2010/main" val="5997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8" y="593504"/>
            <a:ext cx="2637215" cy="5542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39" y="593504"/>
            <a:ext cx="2631857" cy="5542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504"/>
            <a:ext cx="2770256" cy="5542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908" y="593503"/>
            <a:ext cx="2601746" cy="55428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5877" y="145872"/>
            <a:ext cx="208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账户安全界面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249539" y="224171"/>
            <a:ext cx="208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我的地址界面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96000" y="157223"/>
            <a:ext cx="208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意见反馈界面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098908" y="159363"/>
            <a:ext cx="208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关于我们界面</a:t>
            </a:r>
          </a:p>
        </p:txBody>
      </p:sp>
    </p:spTree>
    <p:extLst>
      <p:ext uri="{BB962C8B-B14F-4D97-AF65-F5344CB8AC3E}">
        <p14:creationId xmlns:p14="http://schemas.microsoft.com/office/powerpoint/2010/main" val="36353731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UzMjQ5MjM0Y2E1ZjBhZWZkMmE0MjdiZGQ1NGZlYmEifQ=="/>
  <p:tag name="KSO_WPP_MARK_KEY" val="a2fbc4ec-1ce6-4f36-af0b-a328add72b8c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xdeofwu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648</Words>
  <Application>Microsoft Office PowerPoint</Application>
  <PresentationFormat>宽屏</PresentationFormat>
  <Paragraphs>140</Paragraphs>
  <Slides>22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华文中宋</vt:lpstr>
      <vt:lpstr>思源宋体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淡雅水彩</dc:title>
  <dc:creator>第一PPT</dc:creator>
  <cp:keywords>www.1ppt.com</cp:keywords>
  <dc:description>www.1ppt.com</dc:description>
  <cp:lastModifiedBy>L ZhenAn</cp:lastModifiedBy>
  <cp:revision>187</cp:revision>
  <dcterms:created xsi:type="dcterms:W3CDTF">2020-10-26T01:57:00Z</dcterms:created>
  <dcterms:modified xsi:type="dcterms:W3CDTF">2022-12-15T17:10:26Z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2052-11.1.0.12644</vt:lpwstr>
  </property>
  <property fmtid="{D5CDD505-2E9C-101B-9397-08002B2CF9AE}" pid="3" name="ICV">
    <vt:lpwstr>011352DCBDCA4F6BB5AEE160E3649ECB</vt:lpwstr>
  </property>
</Properties>
</file>